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4"/>
  </p:sldMasterIdLst>
  <p:notesMasterIdLst>
    <p:notesMasterId r:id="rId40"/>
  </p:notesMasterIdLst>
  <p:sldIdLst>
    <p:sldId id="256" r:id="rId5"/>
    <p:sldId id="257" r:id="rId6"/>
    <p:sldId id="304" r:id="rId7"/>
    <p:sldId id="259" r:id="rId8"/>
    <p:sldId id="260" r:id="rId9"/>
    <p:sldId id="262" r:id="rId10"/>
    <p:sldId id="261" r:id="rId11"/>
    <p:sldId id="264" r:id="rId12"/>
    <p:sldId id="265" r:id="rId13"/>
    <p:sldId id="267" r:id="rId14"/>
    <p:sldId id="268" r:id="rId15"/>
    <p:sldId id="25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63" r:id="rId24"/>
    <p:sldId id="276" r:id="rId25"/>
    <p:sldId id="289" r:id="rId26"/>
    <p:sldId id="288" r:id="rId27"/>
    <p:sldId id="290" r:id="rId28"/>
    <p:sldId id="291" r:id="rId29"/>
    <p:sldId id="292" r:id="rId30"/>
    <p:sldId id="293" r:id="rId31"/>
    <p:sldId id="294" r:id="rId32"/>
    <p:sldId id="296" r:id="rId33"/>
    <p:sldId id="298" r:id="rId34"/>
    <p:sldId id="299" r:id="rId35"/>
    <p:sldId id="300" r:id="rId36"/>
    <p:sldId id="302" r:id="rId37"/>
    <p:sldId id="303" r:id="rId38"/>
    <p:sldId id="287" r:id="rId39"/>
  </p:sldIdLst>
  <p:sldSz cx="9144000" cy="5143500" type="screen16x9"/>
  <p:notesSz cx="6858000" cy="9144000"/>
  <p:embeddedFontLst>
    <p:embeddedFont>
      <p:font typeface="NanumGothic" panose="020D0604000000000000" pitchFamily="50" charset="-127"/>
      <p:regular r:id="rId41"/>
    </p:embeddedFont>
    <p:embeddedFont>
      <p:font typeface="배달의민족 한나체 Air" panose="020B0600000101010101" pitchFamily="50" charset="-127"/>
      <p:regular r:id="rId42"/>
    </p:embeddedFont>
    <p:embeddedFont>
      <p:font typeface="배달의민족 한나체 Pro" panose="020B0600000101010101" pitchFamily="50" charset="-127"/>
      <p:regular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1" clrIdx="0">
    <p:extLst>
      <p:ext uri="{19B8F6BF-5375-455C-9EA6-DF929625EA0E}">
        <p15:presenceInfo xmlns:p15="http://schemas.microsoft.com/office/powerpoint/2012/main" userId="6143b918a756c96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64B"/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50A6A7-65F1-4BCE-A9BD-9832919E3668}" v="3" dt="2024-03-24T12:51:12.7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84874" autoAdjust="0"/>
  </p:normalViewPr>
  <p:slideViewPr>
    <p:cSldViewPr snapToGrid="0">
      <p:cViewPr>
        <p:scale>
          <a:sx n="75" d="100"/>
          <a:sy n="75" d="100"/>
        </p:scale>
        <p:origin x="342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2.fntdata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3.fntdata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3-22T14:27:41.901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07134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15582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다음으로 신경망 구현을 위해 필요한 기초적인 다차원 배열의 계산에 대해 알아보겠습니다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기본적인 내용이라 간단하게 설명해도 될 듯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다차원 배열은 문자 그대로 배열을 여러 차원으로 늘어놓은 것으로</a:t>
            </a:r>
            <a:r>
              <a:rPr lang="en-US" altLang="ko-KR" dirty="0"/>
              <a:t>,</a:t>
            </a:r>
            <a:r>
              <a:rPr lang="ko-KR" altLang="en-US" dirty="0"/>
              <a:t> 앞에 보이는 예시는 </a:t>
            </a:r>
            <a:r>
              <a:rPr lang="en-US" altLang="ko-KR" dirty="0"/>
              <a:t>2</a:t>
            </a:r>
            <a:r>
              <a:rPr lang="ko-KR" altLang="en-US" dirty="0"/>
              <a:t>차원 배열입니다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다차원 배열 중에서도 특히 </a:t>
            </a:r>
            <a:r>
              <a:rPr lang="en-US" altLang="ko-KR" dirty="0"/>
              <a:t>2</a:t>
            </a:r>
            <a:r>
              <a:rPr lang="ko-KR" altLang="en-US" dirty="0"/>
              <a:t>차원 배열은 행렬이라고 부르며</a:t>
            </a:r>
            <a:r>
              <a:rPr lang="en-US" altLang="ko-KR" dirty="0"/>
              <a:t>,</a:t>
            </a:r>
            <a:r>
              <a:rPr lang="ko-KR" altLang="en-US" dirty="0"/>
              <a:t> 가로 방향은 행</a:t>
            </a:r>
            <a:r>
              <a:rPr lang="en-US" altLang="ko-KR" dirty="0"/>
              <a:t>,</a:t>
            </a:r>
            <a:r>
              <a:rPr lang="ko-KR" altLang="en-US" dirty="0"/>
              <a:t> 세로 방향은 열이라고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이러한 다차원 배열은 </a:t>
            </a:r>
            <a:r>
              <a:rPr lang="en-US" altLang="ko-KR" dirty="0" err="1"/>
              <a:t>numpy</a:t>
            </a:r>
            <a:r>
              <a:rPr lang="ko-KR" altLang="en-US" dirty="0"/>
              <a:t>의</a:t>
            </a:r>
            <a:r>
              <a:rPr lang="en-US" altLang="ko-KR" dirty="0"/>
              <a:t> array</a:t>
            </a:r>
            <a:r>
              <a:rPr lang="ko-KR" altLang="en-US" dirty="0" err="1"/>
              <a:t>를</a:t>
            </a:r>
            <a:r>
              <a:rPr lang="ko-KR" altLang="en-US" dirty="0"/>
              <a:t> 이용해 생성할 수 있습니다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이어서 행렬의 곱을 구하는 방법을 알아보겠습니다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앞에 보이는 </a:t>
            </a:r>
            <a:r>
              <a:rPr lang="ko-KR" altLang="en-US" dirty="0" err="1"/>
              <a:t>그림에서처럼</a:t>
            </a:r>
            <a:r>
              <a:rPr lang="ko-KR" altLang="en-US" dirty="0"/>
              <a:t> 행렬의 곱은 왼쪽 행렬의 행과</a:t>
            </a:r>
            <a:r>
              <a:rPr lang="en-US" altLang="ko-KR" dirty="0"/>
              <a:t>,</a:t>
            </a:r>
            <a:r>
              <a:rPr lang="ko-KR" altLang="en-US" dirty="0"/>
              <a:t> 오른쪽 행렬의 열을 원소별로 곱하고 그 값들을 더해서 계산합니다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예를 들어 </a:t>
            </a:r>
            <a:r>
              <a:rPr lang="en-US" altLang="ko-KR" dirty="0"/>
              <a:t>A</a:t>
            </a:r>
            <a:r>
              <a:rPr lang="ko-KR" altLang="en-US" dirty="0"/>
              <a:t>의 </a:t>
            </a:r>
            <a:r>
              <a:rPr lang="en-US" altLang="ko-KR" dirty="0"/>
              <a:t>1</a:t>
            </a:r>
            <a:r>
              <a:rPr lang="ko-KR" altLang="en-US" dirty="0"/>
              <a:t>행과 </a:t>
            </a:r>
            <a:r>
              <a:rPr lang="en-US" altLang="ko-KR" dirty="0"/>
              <a:t>B</a:t>
            </a:r>
            <a:r>
              <a:rPr lang="ko-KR" altLang="en-US" dirty="0"/>
              <a:t>의 </a:t>
            </a:r>
            <a:r>
              <a:rPr lang="en-US" altLang="ko-KR" dirty="0"/>
              <a:t>1</a:t>
            </a:r>
            <a:r>
              <a:rPr lang="ko-KR" altLang="en-US" dirty="0"/>
              <a:t>열을 곱한 값은 결과 행렬의 </a:t>
            </a:r>
            <a:r>
              <a:rPr lang="en-US" altLang="ko-KR" dirty="0"/>
              <a:t>1</a:t>
            </a:r>
            <a:r>
              <a:rPr lang="ko-KR" altLang="en-US" dirty="0"/>
              <a:t>행 </a:t>
            </a:r>
            <a:r>
              <a:rPr lang="en-US" altLang="ko-KR" dirty="0"/>
              <a:t>1</a:t>
            </a:r>
            <a:r>
              <a:rPr lang="ko-KR" altLang="en-US" dirty="0"/>
              <a:t>번째 원소가 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이러한 행렬의 곱 연산은 마찬가지로 </a:t>
            </a:r>
            <a:r>
              <a:rPr lang="en-US" altLang="ko-KR" dirty="0" err="1"/>
              <a:t>numpy</a:t>
            </a:r>
            <a:r>
              <a:rPr lang="ko-KR" altLang="en-US" dirty="0"/>
              <a:t> 라이브러리를 이용해 구현할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/>
              <a:t>np.dot</a:t>
            </a:r>
            <a:r>
              <a:rPr lang="ko-KR" altLang="en-US" dirty="0"/>
              <a:t>의 인자에 곱셈을 할 두 개의 행렬을 넣어주면 결과 행렬을 반환합니다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99925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행렬의 곱을 수행할 때 주의해야 할 점은 바로 </a:t>
            </a:r>
            <a:r>
              <a:rPr lang="en-US" altLang="ko-KR" dirty="0"/>
              <a:t>‘</a:t>
            </a:r>
            <a:r>
              <a:rPr lang="ko-KR" altLang="en-US" dirty="0"/>
              <a:t>행렬의 형상</a:t>
            </a:r>
            <a:r>
              <a:rPr lang="en-US" altLang="ko-KR" dirty="0"/>
              <a:t>＇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첫 번째 행렬의 열 수와 두 번째 행렬의 행 수가 같아야 곱셈을 수행할 수 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실제로 해당 조건을 만족하지 않는 행렬의 연산을 </a:t>
            </a:r>
            <a:r>
              <a:rPr lang="ko-KR" altLang="en-US" dirty="0" err="1"/>
              <a:t>파이썬에서</a:t>
            </a:r>
            <a:r>
              <a:rPr lang="ko-KR" altLang="en-US" dirty="0"/>
              <a:t> 시도하면 </a:t>
            </a:r>
            <a:r>
              <a:rPr lang="ko-KR" altLang="en-US" dirty="0" err="1"/>
              <a:t>파이썬은</a:t>
            </a:r>
            <a:r>
              <a:rPr lang="ko-KR" altLang="en-US" dirty="0"/>
              <a:t> 오류를 출력합니다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조건을 만족하면 결과로 도출되는 행렬은 </a:t>
            </a:r>
            <a:r>
              <a:rPr lang="en-US" altLang="ko-KR" dirty="0"/>
              <a:t>(</a:t>
            </a:r>
            <a:r>
              <a:rPr lang="ko-KR" altLang="en-US" dirty="0"/>
              <a:t>첫 번째 행렬의 행 수</a:t>
            </a:r>
            <a:r>
              <a:rPr lang="en-US" altLang="ko-KR" dirty="0"/>
              <a:t>)x(</a:t>
            </a:r>
            <a:r>
              <a:rPr lang="ko-KR" altLang="en-US" dirty="0"/>
              <a:t>두 번째 행렬의 열 수</a:t>
            </a:r>
            <a:r>
              <a:rPr lang="en-US" altLang="ko-KR" dirty="0"/>
              <a:t>)</a:t>
            </a:r>
            <a:r>
              <a:rPr lang="ko-KR" altLang="en-US" dirty="0"/>
              <a:t>가 됩니다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54275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이러한 </a:t>
            </a:r>
            <a:r>
              <a:rPr lang="ko-KR" altLang="en-US" dirty="0" err="1"/>
              <a:t>넘파이</a:t>
            </a:r>
            <a:r>
              <a:rPr lang="ko-KR" altLang="en-US" dirty="0"/>
              <a:t> 행렬을 써서 우리가 공부한 </a:t>
            </a:r>
            <a:r>
              <a:rPr lang="en-US" altLang="ko-KR" dirty="0"/>
              <a:t>＇</a:t>
            </a:r>
            <a:r>
              <a:rPr lang="ko-KR" altLang="en-US" dirty="0"/>
              <a:t>신경망</a:t>
            </a:r>
            <a:r>
              <a:rPr lang="en-US" altLang="ko-KR" dirty="0"/>
              <a:t>’</a:t>
            </a:r>
            <a:r>
              <a:rPr lang="ko-KR" altLang="en-US" dirty="0"/>
              <a:t>을 구현할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왼쪽에 있는 입력 신호가 </a:t>
            </a:r>
            <a:r>
              <a:rPr lang="en-US" altLang="ko-KR" dirty="0"/>
              <a:t>2</a:t>
            </a:r>
            <a:r>
              <a:rPr lang="ko-KR" altLang="en-US" dirty="0"/>
              <a:t>개이고 출력이 </a:t>
            </a:r>
            <a:r>
              <a:rPr lang="en-US" altLang="ko-KR" dirty="0"/>
              <a:t>3</a:t>
            </a:r>
            <a:r>
              <a:rPr lang="ko-KR" altLang="en-US" dirty="0"/>
              <a:t>개인 신경망을 구현하기 위해서는</a:t>
            </a:r>
            <a:r>
              <a:rPr lang="en-US" altLang="ko-KR" dirty="0"/>
              <a:t>,</a:t>
            </a:r>
            <a:r>
              <a:rPr lang="ko-KR" altLang="en-US" dirty="0"/>
              <a:t> 먼저 일차원 배열인 </a:t>
            </a:r>
            <a:r>
              <a:rPr lang="en-US" altLang="ko-KR" dirty="0"/>
              <a:t>X</a:t>
            </a:r>
            <a:r>
              <a:rPr lang="ko-KR" altLang="en-US" dirty="0"/>
              <a:t>와 </a:t>
            </a:r>
            <a:r>
              <a:rPr lang="en-US" altLang="ko-KR" dirty="0"/>
              <a:t>2x3</a:t>
            </a:r>
            <a:r>
              <a:rPr lang="ko-KR" altLang="en-US" dirty="0"/>
              <a:t>의 행렬 </a:t>
            </a:r>
            <a:r>
              <a:rPr lang="en-US" altLang="ko-KR" dirty="0"/>
              <a:t>W</a:t>
            </a:r>
            <a:r>
              <a:rPr lang="ko-KR" altLang="en-US" dirty="0" err="1"/>
              <a:t>를</a:t>
            </a:r>
            <a:r>
              <a:rPr lang="ko-KR" altLang="en-US" dirty="0"/>
              <a:t> 생성합니다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여기서 가중치를 의미하는 </a:t>
            </a:r>
            <a:r>
              <a:rPr lang="en-US" altLang="ko-KR" dirty="0"/>
              <a:t>W</a:t>
            </a:r>
            <a:r>
              <a:rPr lang="ko-KR" altLang="en-US" dirty="0"/>
              <a:t>가 </a:t>
            </a:r>
            <a:r>
              <a:rPr lang="en-US" altLang="ko-KR" dirty="0"/>
              <a:t>2x3</a:t>
            </a:r>
            <a:r>
              <a:rPr lang="ko-KR" altLang="en-US" dirty="0"/>
              <a:t>인 이유는 입력신호가 </a:t>
            </a:r>
            <a:r>
              <a:rPr lang="en-US" altLang="ko-KR" dirty="0"/>
              <a:t>2</a:t>
            </a:r>
            <a:r>
              <a:rPr lang="ko-KR" altLang="en-US" dirty="0"/>
              <a:t>개이고 출력이 </a:t>
            </a:r>
            <a:r>
              <a:rPr lang="en-US" altLang="ko-KR" dirty="0"/>
              <a:t>3</a:t>
            </a:r>
            <a:r>
              <a:rPr lang="ko-KR" altLang="en-US" dirty="0"/>
              <a:t>개이기 때문입니다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 </a:t>
            </a:r>
            <a:r>
              <a:rPr lang="en-US" altLang="ko-KR" dirty="0" err="1"/>
              <a:t>np.dot</a:t>
            </a:r>
            <a:r>
              <a:rPr lang="en-US" altLang="ko-KR" dirty="0"/>
              <a:t>()</a:t>
            </a:r>
            <a:r>
              <a:rPr lang="ko-KR" altLang="en-US" dirty="0"/>
              <a:t>을 통해 연산을 수행하면 행렬의 곱이 진행되어 원소 수가 </a:t>
            </a:r>
            <a:r>
              <a:rPr lang="en-US" altLang="ko-KR" dirty="0"/>
              <a:t>3</a:t>
            </a:r>
            <a:r>
              <a:rPr lang="ko-KR" altLang="en-US" dirty="0"/>
              <a:t>개인 일차원 배열이 도출되는 것을 볼 수 있습니다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32366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/>
              <a:t>"</a:t>
            </a:r>
            <a:r>
              <a:rPr lang="ko-KR" altLang="en-US"/>
              <a:t>다음으로</a:t>
            </a:r>
            <a:r>
              <a:rPr lang="en-US" altLang="ko-KR"/>
              <a:t>, 3</a:t>
            </a:r>
            <a:r>
              <a:rPr lang="ko-KR" altLang="en-US"/>
              <a:t>층 신경망을 구현해보겠습니다</a:t>
            </a:r>
            <a:r>
              <a:rPr lang="en-US" altLang="ko-KR"/>
              <a:t>. </a:t>
            </a:r>
            <a:r>
              <a:rPr lang="ko-KR" altLang="en-US"/>
              <a:t>이 신경망은 입력층에 </a:t>
            </a:r>
            <a:r>
              <a:rPr lang="en-US" altLang="ko-KR"/>
              <a:t>2</a:t>
            </a:r>
            <a:r>
              <a:rPr lang="ko-KR" altLang="en-US"/>
              <a:t>개</a:t>
            </a:r>
            <a:r>
              <a:rPr lang="en-US" altLang="ko-KR"/>
              <a:t>, </a:t>
            </a:r>
            <a:r>
              <a:rPr lang="ko-KR" altLang="en-US"/>
              <a:t>첫 번째 은닉층에 </a:t>
            </a:r>
            <a:r>
              <a:rPr lang="en-US" altLang="ko-KR"/>
              <a:t>3</a:t>
            </a:r>
            <a:r>
              <a:rPr lang="ko-KR" altLang="en-US"/>
              <a:t>개</a:t>
            </a:r>
            <a:r>
              <a:rPr lang="en-US" altLang="ko-KR"/>
              <a:t>, </a:t>
            </a:r>
            <a:r>
              <a:rPr lang="ko-KR" altLang="en-US"/>
              <a:t>두 번째 은닉층에 </a:t>
            </a:r>
            <a:r>
              <a:rPr lang="en-US" altLang="ko-KR"/>
              <a:t>2</a:t>
            </a:r>
            <a:r>
              <a:rPr lang="ko-KR" altLang="en-US"/>
              <a:t>개</a:t>
            </a:r>
            <a:r>
              <a:rPr lang="en-US" altLang="ko-KR"/>
              <a:t>, </a:t>
            </a:r>
            <a:r>
              <a:rPr lang="ko-KR" altLang="en-US"/>
              <a:t>출력층에 </a:t>
            </a:r>
            <a:r>
              <a:rPr lang="en-US" altLang="ko-KR"/>
              <a:t>2</a:t>
            </a:r>
            <a:r>
              <a:rPr lang="ko-KR" altLang="en-US"/>
              <a:t>개의 뉴런으로 구성됩니다</a:t>
            </a:r>
            <a:r>
              <a:rPr lang="en-US" altLang="ko-KR"/>
              <a:t>."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47219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앞에서 제시된 </a:t>
            </a:r>
            <a:r>
              <a:rPr lang="en-US" altLang="ko-KR" dirty="0"/>
              <a:t>3</a:t>
            </a:r>
            <a:r>
              <a:rPr lang="ko-KR" altLang="en-US" dirty="0"/>
              <a:t>층 신경망의 각 층에 편향 </a:t>
            </a:r>
            <a:r>
              <a:rPr lang="en-US" altLang="ko-KR" dirty="0"/>
              <a:t>b</a:t>
            </a:r>
            <a:r>
              <a:rPr lang="ko-KR" altLang="en-US" dirty="0" err="1"/>
              <a:t>를</a:t>
            </a:r>
            <a:r>
              <a:rPr lang="ko-KR" altLang="en-US" dirty="0"/>
              <a:t> 추가하고 계속 진행합니다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각 층의 신호 전달을 구현하는 큰 틀은</a:t>
            </a:r>
            <a:r>
              <a:rPr lang="en-US" altLang="ko-KR" dirty="0"/>
              <a:t>,</a:t>
            </a:r>
            <a:r>
              <a:rPr lang="ko-KR" altLang="en-US" dirty="0"/>
              <a:t> 첫 번째로 입력 신호에 가중치를 곱하고 편향을 더한 값을 계산하고</a:t>
            </a:r>
            <a:r>
              <a:rPr lang="en-US" altLang="ko-KR" dirty="0"/>
              <a:t>,</a:t>
            </a:r>
            <a:r>
              <a:rPr lang="ko-KR" altLang="en-US" dirty="0"/>
              <a:t> 두 번째로 그 값을 활성화 함수에 넣어 최종 출력 값을 도출하는 것입니다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즉 앞에 보이시는 것처럼 </a:t>
            </a:r>
            <a:r>
              <a:rPr lang="en-US" altLang="ko-KR" dirty="0"/>
              <a:t>X, W1, B1</a:t>
            </a:r>
            <a:r>
              <a:rPr lang="ko-KR" altLang="en-US" dirty="0" err="1"/>
              <a:t>를</a:t>
            </a:r>
            <a:r>
              <a:rPr lang="ko-KR" altLang="en-US" dirty="0"/>
              <a:t> 이용하여 </a:t>
            </a:r>
            <a:r>
              <a:rPr lang="en-US" altLang="ko-KR" dirty="0"/>
              <a:t>A1</a:t>
            </a:r>
            <a:r>
              <a:rPr lang="ko-KR" altLang="en-US" dirty="0"/>
              <a:t>을 구하고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A1</a:t>
            </a:r>
            <a:r>
              <a:rPr lang="ko-KR" altLang="en-US" dirty="0"/>
              <a:t>을 활성화 함수에 넣어 최종적으로 </a:t>
            </a:r>
            <a:r>
              <a:rPr lang="en-US" altLang="ko-KR" dirty="0"/>
              <a:t>Z1</a:t>
            </a:r>
            <a:r>
              <a:rPr lang="ko-KR" altLang="en-US" dirty="0"/>
              <a:t>을 구하는 프로세스입니다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여기서는 </a:t>
            </a:r>
            <a:r>
              <a:rPr lang="ko-KR" altLang="en-US" dirty="0" err="1"/>
              <a:t>시그모이드</a:t>
            </a:r>
            <a:r>
              <a:rPr lang="ko-KR" altLang="en-US" dirty="0"/>
              <a:t> 함수를 활성화 함수로 사용함으로</a:t>
            </a:r>
            <a:r>
              <a:rPr lang="en-US" altLang="ko-KR" dirty="0"/>
              <a:t>,</a:t>
            </a:r>
            <a:r>
              <a:rPr lang="ko-KR" altLang="en-US" dirty="0"/>
              <a:t> 해당 연산을 수행하는 함수를 만들어줍니다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3639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다음은 </a:t>
            </a:r>
            <a:r>
              <a:rPr lang="en-US" altLang="ko-KR" dirty="0"/>
              <a:t>1</a:t>
            </a:r>
            <a:r>
              <a:rPr lang="ko-KR" altLang="en-US" dirty="0"/>
              <a:t>층에서 </a:t>
            </a:r>
            <a:r>
              <a:rPr lang="en-US" altLang="ko-KR" dirty="0"/>
              <a:t>2</a:t>
            </a:r>
            <a:r>
              <a:rPr lang="ko-KR" altLang="en-US" dirty="0"/>
              <a:t>층으로의 신호 전달입니다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앞에서와</a:t>
            </a:r>
            <a:r>
              <a:rPr lang="ko-KR" altLang="en-US" dirty="0"/>
              <a:t> 동일한 </a:t>
            </a:r>
            <a:r>
              <a:rPr lang="ko-KR" altLang="en-US" dirty="0" err="1"/>
              <a:t>매커니즘으로</a:t>
            </a:r>
            <a:r>
              <a:rPr lang="en-US" altLang="ko-KR" dirty="0"/>
              <a:t>,</a:t>
            </a:r>
            <a:r>
              <a:rPr lang="ko-KR" altLang="en-US" dirty="0"/>
              <a:t> 이전 단계에서 받은 출력 값을 다시 입력 신호로 사용하여 </a:t>
            </a:r>
            <a:r>
              <a:rPr lang="en-US" altLang="ko-KR" dirty="0"/>
              <a:t>A2</a:t>
            </a:r>
            <a:r>
              <a:rPr lang="ko-KR" altLang="en-US" dirty="0" err="1"/>
              <a:t>를</a:t>
            </a:r>
            <a:r>
              <a:rPr lang="ko-KR" altLang="en-US" dirty="0"/>
              <a:t> 구하고</a:t>
            </a:r>
            <a:r>
              <a:rPr lang="en-US" altLang="ko-KR" dirty="0"/>
              <a:t>,</a:t>
            </a:r>
            <a:r>
              <a:rPr lang="ko-KR" altLang="en-US" dirty="0"/>
              <a:t> 이를 활성화 함수에 넣어 </a:t>
            </a:r>
            <a:r>
              <a:rPr lang="en-US" altLang="ko-KR" dirty="0"/>
              <a:t>Z2</a:t>
            </a:r>
            <a:r>
              <a:rPr lang="ko-KR" altLang="en-US" dirty="0" err="1"/>
              <a:t>를</a:t>
            </a:r>
            <a:r>
              <a:rPr lang="ko-KR" altLang="en-US" dirty="0"/>
              <a:t> 구합니다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47417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마지막으로 </a:t>
            </a:r>
            <a:r>
              <a:rPr lang="en-US" altLang="ko-KR" dirty="0"/>
              <a:t>2</a:t>
            </a:r>
            <a:r>
              <a:rPr lang="ko-KR" altLang="en-US" dirty="0"/>
              <a:t>층에서 </a:t>
            </a:r>
            <a:r>
              <a:rPr lang="en-US" altLang="ko-KR" dirty="0"/>
              <a:t>3</a:t>
            </a:r>
            <a:r>
              <a:rPr lang="ko-KR" altLang="en-US" dirty="0"/>
              <a:t>층</a:t>
            </a:r>
            <a:r>
              <a:rPr lang="en-US" altLang="ko-KR" dirty="0"/>
              <a:t>,</a:t>
            </a:r>
            <a:r>
              <a:rPr lang="ko-KR" altLang="en-US" dirty="0"/>
              <a:t> 즉 출력층으로의 신호 전달입니다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여기서는 </a:t>
            </a:r>
            <a:r>
              <a:rPr lang="en-US" altLang="ko-KR" dirty="0"/>
              <a:t>A3</a:t>
            </a:r>
            <a:r>
              <a:rPr lang="ko-KR" altLang="en-US" dirty="0"/>
              <a:t>은 동일하게 구하지만</a:t>
            </a:r>
            <a:r>
              <a:rPr lang="en-US" altLang="ko-KR" dirty="0"/>
              <a:t>,</a:t>
            </a:r>
            <a:r>
              <a:rPr lang="ko-KR" altLang="en-US" dirty="0"/>
              <a:t> 최종 출력이 되는 </a:t>
            </a:r>
            <a:r>
              <a:rPr lang="en-US" altLang="ko-KR" dirty="0"/>
              <a:t>Y</a:t>
            </a:r>
            <a:r>
              <a:rPr lang="ko-KR" altLang="en-US" dirty="0" err="1"/>
              <a:t>를</a:t>
            </a:r>
            <a:r>
              <a:rPr lang="ko-KR" altLang="en-US" dirty="0"/>
              <a:t> 구할 때 이전과 달리 </a:t>
            </a:r>
            <a:r>
              <a:rPr lang="en-US" altLang="ko-KR" dirty="0"/>
              <a:t>sigmoid </a:t>
            </a:r>
            <a:r>
              <a:rPr lang="ko-KR" altLang="en-US" dirty="0"/>
              <a:t>함수를 사용하지 않고 </a:t>
            </a:r>
            <a:r>
              <a:rPr lang="en-US" altLang="ko-KR" dirty="0" err="1"/>
              <a:t>identity_function</a:t>
            </a:r>
            <a:r>
              <a:rPr lang="en-US" altLang="ko-KR" dirty="0"/>
              <a:t>()</a:t>
            </a:r>
            <a:r>
              <a:rPr lang="ko-KR" altLang="en-US" dirty="0"/>
              <a:t>함수를 사용합니다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이는 인자로 받은 </a:t>
            </a:r>
            <a:r>
              <a:rPr lang="en-US" altLang="ko-KR" dirty="0"/>
              <a:t>A3</a:t>
            </a:r>
            <a:r>
              <a:rPr lang="ko-KR" altLang="en-US" dirty="0"/>
              <a:t>에 어떠한 연산도 수행하지 않고 동일한 값을 그대로 반환하는 함수로</a:t>
            </a:r>
            <a:r>
              <a:rPr lang="en-US" altLang="ko-KR" dirty="0"/>
              <a:t>,</a:t>
            </a:r>
            <a:r>
              <a:rPr lang="ko-KR" altLang="en-US" dirty="0"/>
              <a:t> 사실 </a:t>
            </a:r>
            <a:r>
              <a:rPr lang="en-US" altLang="ko-KR" dirty="0"/>
              <a:t>A3</a:t>
            </a:r>
            <a:r>
              <a:rPr lang="ko-KR" altLang="en-US" dirty="0"/>
              <a:t>을 그대로 </a:t>
            </a:r>
            <a:r>
              <a:rPr lang="ko-KR" altLang="en-US" dirty="0" err="1"/>
              <a:t>출력값으로</a:t>
            </a:r>
            <a:r>
              <a:rPr lang="ko-KR" altLang="en-US" dirty="0"/>
              <a:t> 사용해도 무방하지만 이전까지의 두 단계로 진행되는 </a:t>
            </a:r>
            <a:r>
              <a:rPr lang="ko-KR" altLang="en-US" dirty="0" err="1"/>
              <a:t>매커니즘의</a:t>
            </a:r>
            <a:r>
              <a:rPr lang="ko-KR" altLang="en-US" dirty="0"/>
              <a:t> 흐름을 통일하기 위해 사용하는 것입니다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8241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지금까지 거쳐온 과정을 코드로 작성하면 다음과 같습니다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여기서도 크게 두 개의 단계로 나눌 수 있는데</a:t>
            </a:r>
            <a:r>
              <a:rPr lang="en-US" altLang="ko-KR" dirty="0"/>
              <a:t>,</a:t>
            </a:r>
            <a:r>
              <a:rPr lang="ko-KR" altLang="en-US" dirty="0"/>
              <a:t> 첫 번째는 </a:t>
            </a:r>
            <a:r>
              <a:rPr lang="en-US" altLang="ko-KR" dirty="0" err="1"/>
              <a:t>init_network</a:t>
            </a:r>
            <a:r>
              <a:rPr lang="en-US" altLang="ko-KR" dirty="0"/>
              <a:t>()</a:t>
            </a:r>
            <a:r>
              <a:rPr lang="ko-KR" altLang="en-US" dirty="0"/>
              <a:t> 함수로 가중치와 편향을 초기화하여 </a:t>
            </a:r>
            <a:r>
              <a:rPr lang="ko-KR" altLang="en-US" dirty="0" err="1"/>
              <a:t>딕셔너리</a:t>
            </a:r>
            <a:r>
              <a:rPr lang="ko-KR" altLang="en-US" dirty="0"/>
              <a:t> 변수인 </a:t>
            </a:r>
            <a:r>
              <a:rPr lang="en-US" altLang="ko-KR" dirty="0"/>
              <a:t>network</a:t>
            </a:r>
            <a:r>
              <a:rPr lang="ko-KR" altLang="en-US" dirty="0"/>
              <a:t>에 저장합니다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즉</a:t>
            </a:r>
            <a:r>
              <a:rPr lang="en-US" altLang="ko-KR" dirty="0"/>
              <a:t>,</a:t>
            </a:r>
            <a:r>
              <a:rPr lang="ko-KR" altLang="en-US" dirty="0"/>
              <a:t> 예시로 사용할 값을 설정하는 단계입니다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두 번째로는 계산을 수행합니다</a:t>
            </a:r>
            <a:r>
              <a:rPr lang="en-US" altLang="ko-KR" dirty="0"/>
              <a:t>.</a:t>
            </a:r>
            <a:r>
              <a:rPr lang="ko-KR" altLang="en-US" dirty="0"/>
              <a:t> 앞에서 </a:t>
            </a:r>
            <a:r>
              <a:rPr lang="en-US" altLang="ko-KR" dirty="0"/>
              <a:t>A</a:t>
            </a:r>
            <a:r>
              <a:rPr lang="ko-KR" altLang="en-US" dirty="0" err="1"/>
              <a:t>를</a:t>
            </a:r>
            <a:r>
              <a:rPr lang="ko-KR" altLang="en-US" dirty="0"/>
              <a:t> 구하고 그 값으로 </a:t>
            </a:r>
            <a:r>
              <a:rPr lang="en-US" altLang="ko-KR" dirty="0"/>
              <a:t>Z</a:t>
            </a:r>
            <a:r>
              <a:rPr lang="ko-KR" altLang="en-US" dirty="0" err="1"/>
              <a:t>를</a:t>
            </a:r>
            <a:r>
              <a:rPr lang="ko-KR" altLang="en-US" dirty="0"/>
              <a:t> 구하는 두 단계의 과정을 </a:t>
            </a:r>
            <a:r>
              <a:rPr lang="en-US" altLang="ko-KR" dirty="0"/>
              <a:t>forward()</a:t>
            </a:r>
            <a:r>
              <a:rPr lang="ko-KR" altLang="en-US" dirty="0"/>
              <a:t>라는 하나의 함수에 집약하여 연산을 수행합니다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이렇게 최종 출력 값인 </a:t>
            </a:r>
            <a:r>
              <a:rPr lang="en-US" altLang="ko-KR" dirty="0"/>
              <a:t>y</a:t>
            </a:r>
            <a:r>
              <a:rPr lang="ko-KR" altLang="en-US" dirty="0" err="1"/>
              <a:t>를</a:t>
            </a:r>
            <a:r>
              <a:rPr lang="ko-KR" altLang="en-US" dirty="0"/>
              <a:t> 구할 수 있습니다</a:t>
            </a:r>
            <a:r>
              <a:rPr lang="en-US" altLang="ko-KR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83872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신경망을 이용해 분류와 회귀 문제를 모두 해결할 수 있습니다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그러나 문제의 유형에 따라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출력층에서 사용되는 활성화 함수를 달리해야 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회귀 문제의 경우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일반적으로 항등 함수가 사용되어 예측 값을 그대로 출력합니다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반면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분류 문제에서는 소프트맥스 함수를 통해 각 클래스에 속할 확률을 계산하여 제공합니다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소프트맥스 함수의 식은 다음과 같습니다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N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은 출력 층의 뉴런 수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y_k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는 그중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k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번째 출력임을 뜻합니다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함수의 분자는 입력신호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a_k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의 지수함수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분모는 모든 입력 신호의 지수 함수의 합으로 구성됩니다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1659929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방금 보셨던 소프트맥스 함수를 파이썬으로 구현해본 결과입니다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9064171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소프트맥스 함수 구현 시 주의해야 할 점은 컴퓨터가 유한한 데이터 크기를 다루기 때문에 발생하는 오버플로 문제입니다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예를 들어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1010, 1000, 990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과 같은 큰 값들을 처리할 때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결과로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'nan'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값이 반환될 수 있습니다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이를 해결하기 위해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소프트맥스 함수의 식을 변형할 필요가 있습니다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임의의 정수 </a:t>
            </a:r>
            <a:r>
              <a:rPr lang="en-US" altLang="ko-KR" sz="2000" b="0" i="1">
                <a:solidFill>
                  <a:srgbClr val="0D0D0D"/>
                </a:solidFill>
                <a:effectLst/>
                <a:latin typeface="KaTeX_Math"/>
              </a:rPr>
              <a:t>C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를 식에 추가하고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이를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KaTeX_Main"/>
              </a:rPr>
              <a:t>()</a:t>
            </a:r>
            <a:r>
              <a:rPr lang="en-US" altLang="ko-KR" sz="2000" b="0" i="1">
                <a:solidFill>
                  <a:srgbClr val="0D0D0D"/>
                </a:solidFill>
                <a:effectLst/>
                <a:latin typeface="KaTeX_Math"/>
              </a:rPr>
              <a:t>exp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KaTeX_Main"/>
              </a:rPr>
              <a:t>()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 함수 내부로 이동시켜 </a:t>
            </a:r>
            <a:r>
              <a:rPr lang="en-US" altLang="ko-KR" sz="2000" b="0" i="1">
                <a:solidFill>
                  <a:srgbClr val="0D0D0D"/>
                </a:solidFill>
                <a:effectLst/>
                <a:latin typeface="KaTeX_Math"/>
              </a:rPr>
              <a:t>logC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 형태로 변환합니다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이렇게 변형된 식은 소프트맥스 함수의 결과가 </a:t>
            </a:r>
            <a:r>
              <a:rPr lang="en-US" altLang="ko-KR" sz="2000" b="0" i="1">
                <a:solidFill>
                  <a:srgbClr val="0D0D0D"/>
                </a:solidFill>
                <a:effectLst/>
                <a:latin typeface="KaTeX_Math"/>
              </a:rPr>
              <a:t>C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를 더하거나 빼는 동작에 영향을 받지 않음을 이용합니다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일반적으로 </a:t>
            </a:r>
            <a:r>
              <a:rPr lang="en-US" altLang="ko-KR" sz="2000" b="0" i="1">
                <a:solidFill>
                  <a:srgbClr val="0D0D0D"/>
                </a:solidFill>
                <a:effectLst/>
                <a:latin typeface="KaTeX_Math"/>
              </a:rPr>
              <a:t>C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 값에는 입력 신호 중 최대값을 사용하는데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이는 오버플로 문제를 방지하며 정확한 계산을 유지합니다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</a:t>
            </a:r>
            <a:endParaRPr lang="en-US" altLang="ko-KR" sz="1200" b="1" i="0">
              <a:solidFill>
                <a:srgbClr val="C00000"/>
              </a:solidFill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06477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아까 구현했던 소프트 맥스 함수의 문제점을 개선해보겠습니다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소프트맥스의 지수 함수를 계산할 어떤 정수를 더해도 </a:t>
            </a:r>
            <a:r>
              <a:rPr lang="en-US" altLang="ko-KR" sz="12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12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혹은 빼도</a:t>
            </a:r>
            <a:r>
              <a:rPr lang="en-US" altLang="ko-KR" sz="12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sz="12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결과는 바뀌지 않는다는 사실을 알고 있기 때문에</a:t>
            </a:r>
            <a:r>
              <a:rPr lang="en-US" altLang="ko-KR" sz="12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입력신호의 최대값을 빼주어 계산을 해보겠습니다</a:t>
            </a:r>
            <a:r>
              <a:rPr lang="en-US" altLang="ko-KR" sz="12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 b="1" i="0">
                <a:solidFill>
                  <a:srgbClr val="C00000"/>
                </a:solidFill>
                <a:effectLst/>
                <a:highlight>
                  <a:srgbClr val="FFFFFF"/>
                </a:highlight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이전과 달리 값이 잘 나오고 있음을 확인할 수 있습니다</a:t>
            </a:r>
            <a:r>
              <a:rPr lang="en-US" altLang="ko-KR" sz="1200" b="1" i="0">
                <a:solidFill>
                  <a:srgbClr val="C00000"/>
                </a:solidFill>
                <a:effectLst/>
                <a:highlight>
                  <a:srgbClr val="FFFFFF"/>
                </a:highlight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056485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소프트맥스 함수의 주요 특징 중 하나는 문제를 통계적으로 접근할 수 있다는 것입니다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소프트맥스 함수의 구조를 살펴보면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모든 입력 신호에 대한 해당 입력 신호의 비율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즉 확률로 해석될 수 있는 형태를 가지고 있습니다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이로 인해 소프트맥스 함수는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0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과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1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사이의 값을 출력하며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이는 각 출력이 특정 분류에 속할 확률을 의미합니다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이러한 통계적 대응 방식은 상대적인 비교를 가능하게 하며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단순히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'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옳다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'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혹은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'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그르다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'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로 구분되는 계단 함수의 한계를 넘어섭니다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예를 들어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이미지를 분류하는 문제에서 시그모이드 함수나 항등 함수를 사용하면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각각의 분류에 대해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'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예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'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혹은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'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아니오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'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로 답할 수 있습니다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반면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소프트맥스 함수를 사용하면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강아지 이미지를 입력했을 때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'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강아지일 확률이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92%,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고양이일 확률이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6%,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소일 확률이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2%'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와 같이 각 분류에 대한 상대적인 확률을 제공하여 보다 풍부한 정보를 얻을 수 있습니다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535999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소프트맥스 함수는 결과의 명확성을 강화하는 장점도 가집니다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간단히 모든 입력 신호 비율로 계산할 수도 있지만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지수 함수를 사용하면 결과의 차이를 더욱 명확히 할 수 있습니다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이는 지수함수가 결과 간의 차이를 확대하기 때문입니다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또한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소프트맥스 함수 적용 후에도 각 원소의 대소 관계는 유지됩니다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exp()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함수는 단조 증가 함수이므로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가장 높은 값을 가진 출력은 변하지 않습니다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이 특성으로 신경망에서 분류 작업을 할 때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최종적으로 가장 높은 확률을 가진 클래스를 선택하는 것이 가능해집니다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그러나 소프트맥스 함수는 주로 다중 클래스 분류 문제에서의 확률적 해석이 중요할 때 활용됩니다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589598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출력층의 뉴런 수는 분류하고 싶은 클래스의 수로 설정하면 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예시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3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가지를 가져왔는데요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0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부터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9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까지의 숫자를 분류하고 십으면 출력층은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10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개의 뉴런으로 구성하면 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고양이 소 개를 분류하고 싶으면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3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개의 출력층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5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개의 단계 항목으로 이루어진 만족도 는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5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개의 출력층의 뉴런으로 구성하면 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3241507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지금까지 저희가 배운 내용을 통해 손글씨 숫자 인식을 해보도록 하겠습니다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>
                <a:solidFill>
                  <a:srgbClr val="0D0D0D"/>
                </a:solidFill>
                <a:highlight>
                  <a:srgbClr val="FFFFFF"/>
                </a:highlight>
              </a:rPr>
              <a:t>Minst.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라는 손글씨 숫자 이미지 집합 데이터를 사용하겠습니다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22227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13443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손글씨 숫자인식하는 신경망의 입력층의 뉴런은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784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개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은닉층은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개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,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출력층은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10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개로 구성합니다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입력층의 뉴런이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784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개인 이유는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minst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데이터의 이미지가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28 x 28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픽셀의 이미지로 이루어져있기 때문입니다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출력층이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10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개인 이유는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0~9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까지의 숫자를 분류할것이기 때문입니다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그림에서 보시는것처럼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28 x 28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 사이즈의 이미지를 신경망에 적용하기 위해 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784 x 1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크기로 평활화 과정을 거쳐줍니다</a:t>
            </a:r>
            <a:r>
              <a:rPr lang="en-US" altLang="ko-KR" sz="1200">
                <a:solidFill>
                  <a:srgbClr val="0D0D0D"/>
                </a:solidFill>
                <a:highlight>
                  <a:srgbClr val="FFFFFF"/>
                </a:highlight>
              </a:rPr>
              <a:t>. </a:t>
            </a:r>
            <a:r>
              <a:rPr lang="ko-KR" altLang="en-US" sz="1200">
                <a:solidFill>
                  <a:srgbClr val="0D0D0D"/>
                </a:solidFill>
                <a:highlight>
                  <a:srgbClr val="FFFFFF"/>
                </a:highlight>
              </a:rPr>
              <a:t> 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1515341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코드를 통해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MNIST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데이터를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ndarray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객체로 불러오고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en-US" altLang="ko-KR" sz="2000"/>
              <a:t>Flatten=True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 설정으로 데이터를 평활화합니다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또한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en-US" altLang="ko-KR" sz="2000"/>
              <a:t>Normalize=True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를 설정해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0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에서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255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사이의 픽셀 값을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0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에서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1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사이로 정규화합니다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이어서 사전 학습된 가중치 파일을 불러옵니다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이후 앞장에서 구현한 추론과정 함수를 통해 추론을 진행해줍니다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269535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결과를 확인해보면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이 신경망이 약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93%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의 정확도로 작동한다는 것을 알 수 있습니다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638295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"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앞서 구현한 신경망의 각 층에서 데이터가 어떻게 변화하는지 보여주는 배열 형상 추이는 아래 그림과 같습니다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이는 단 하나의 데이터를 입력했을 때의 처리 흐름을 나타냅니다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그렇다면 여러 장의 이미지를 한 번에 입력하고 싶다면 어떻게 해야 할까요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?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바로 이런 경우에 배치 처리를 사용합니다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배치란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여러 데이터를 하나의 묶음으로 처리하는 것을 의미합니다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1412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292867e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c292867e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"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위 그림과 같이 입력 데이터의 형상이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100 x 784,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즉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100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개의 이미지 데이터를 하나의 묶음으로 입력하게 되면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출력 값으로는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100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개의 이미지 데이터 각각에 대한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10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개의 결과값이 나오게 됩니다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이때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이미지 데이터를 하나로 묶은 것이 바로 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'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배치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'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입니다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pPr algn="l"/>
            <a:endParaRPr lang="en-US" altLang="ko-KR" sz="2000" b="0" i="0">
              <a:solidFill>
                <a:srgbClr val="0D0D0D"/>
              </a:solidFill>
              <a:effectLst/>
              <a:latin typeface="Söhne"/>
            </a:endParaRPr>
          </a:p>
          <a:p>
            <a:pPr marL="158750" indent="0" algn="l">
              <a:buNone/>
            </a:pP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컴퓨터는 큰 배열을 한 번에 처리하는 것을 선호하며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이는 작은 배열을 여러 번 처리하는 것보다 훨씬 효율적입니다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sz="2000" b="0" i="0">
                <a:solidFill>
                  <a:srgbClr val="0D0D0D"/>
                </a:solidFill>
                <a:effectLst/>
                <a:latin typeface="Söhne"/>
              </a:rPr>
              <a:t>따라서 배치 처리를 활용하면 신경망을 통한 데이터 처리 속도를 상당히 향상시킬 수 있습니다</a:t>
            </a:r>
            <a:r>
              <a:rPr lang="en-US" altLang="ko-KR" sz="2000" b="0" i="0">
                <a:solidFill>
                  <a:srgbClr val="0D0D0D"/>
                </a:solidFill>
                <a:effectLst/>
                <a:latin typeface="Söhne"/>
              </a:rPr>
              <a:t>."</a:t>
            </a:r>
          </a:p>
        </p:txBody>
      </p:sp>
    </p:spTree>
    <p:extLst>
      <p:ext uri="{BB962C8B-B14F-4D97-AF65-F5344CB8AC3E}">
        <p14:creationId xmlns:p14="http://schemas.microsoft.com/office/powerpoint/2010/main" val="38539001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6bc40392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0" name="Google Shape;660;g26bc40392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/>
              <a:t>감사합니다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5118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4925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399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89506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1690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</a:rPr>
              <a:t>CUAI </a:t>
            </a:r>
            <a:r>
              <a:rPr lang="en-US" altLang="ko" sz="2500" b="1">
                <a:solidFill>
                  <a:srgbClr val="19264B"/>
                </a:solidFill>
              </a:rPr>
              <a:t>DLS</a:t>
            </a:r>
            <a:r>
              <a:rPr lang="ko" sz="2500" b="1">
                <a:solidFill>
                  <a:srgbClr val="19264B"/>
                </a:solidFill>
              </a:rPr>
              <a:t>스터디 </a:t>
            </a:r>
            <a:r>
              <a:rPr lang="en-US" altLang="ko" sz="2500" b="1">
                <a:solidFill>
                  <a:srgbClr val="19264B"/>
                </a:solidFill>
              </a:rPr>
              <a:t>2</a:t>
            </a:r>
            <a:r>
              <a:rPr lang="ko" sz="2500" b="1">
                <a:solidFill>
                  <a:srgbClr val="19264B"/>
                </a:solidFill>
              </a:rPr>
              <a:t>팀</a:t>
            </a:r>
            <a:endParaRPr sz="2500" b="1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19264B"/>
                </a:solidFill>
              </a:rPr>
              <a:t>2022.03.08</a:t>
            </a:r>
            <a:endParaRPr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19264B"/>
                </a:solidFill>
              </a:rPr>
              <a:t>발표자 : </a:t>
            </a:r>
            <a:r>
              <a:rPr lang="ko-KR" altLang="en-US" sz="1100">
                <a:solidFill>
                  <a:srgbClr val="19264B"/>
                </a:solidFill>
              </a:rPr>
              <a:t>배준학</a:t>
            </a:r>
            <a:r>
              <a:rPr lang="en-US" altLang="ko-KR" sz="1100">
                <a:solidFill>
                  <a:srgbClr val="19264B"/>
                </a:solidFill>
              </a:rPr>
              <a:t>,</a:t>
            </a:r>
            <a:r>
              <a:rPr lang="ko-KR" altLang="en-US" sz="1100">
                <a:solidFill>
                  <a:srgbClr val="19264B"/>
                </a:solidFill>
              </a:rPr>
              <a:t> 임유민</a:t>
            </a:r>
            <a:endParaRPr sz="110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8E26C676-75D8-248A-671D-6DD2408B2DAA}"/>
              </a:ext>
            </a:extLst>
          </p:cNvPr>
          <p:cNvSpPr txBox="1"/>
          <p:nvPr/>
        </p:nvSpPr>
        <p:spPr>
          <a:xfrm>
            <a:off x="1526850" y="1340599"/>
            <a:ext cx="7129470" cy="3580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600" kern="10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그 </a:t>
            </a:r>
            <a:r>
              <a:rPr lang="ko-KR" altLang="en-US" sz="16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밖에 중요한 공통점</a:t>
            </a:r>
            <a:r>
              <a:rPr lang="en-US" altLang="ko-KR" sz="16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16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둘 모두 비선형 함수</a:t>
            </a:r>
            <a:endParaRPr lang="en-US" altLang="ko-KR" sz="1600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6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신경망에선 활성화 함수로 비선형 함수를 사용해야 됨</a:t>
            </a:r>
            <a:endParaRPr lang="en-US" altLang="ko-KR" sz="1600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marL="285750" indent="-285750" latinLnBrk="1">
              <a:spcAft>
                <a:spcPts val="800"/>
              </a:spcAft>
              <a:buFont typeface="Wingdings" panose="05000000000000000000" pitchFamily="2" charset="2"/>
              <a:buChar char="è"/>
            </a:pPr>
            <a:r>
              <a:rPr lang="en-US" altLang="ko-KR" sz="16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why? </a:t>
            </a:r>
          </a:p>
          <a:p>
            <a:pPr latinLnBrk="1">
              <a:spcAft>
                <a:spcPts val="800"/>
              </a:spcAft>
            </a:pP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선형 함수를 이용하면 신경망의 층을 깊게 하는 의미가 없어지기 때문</a:t>
            </a:r>
          </a:p>
          <a:p>
            <a:pPr latinLnBrk="1">
              <a:spcAft>
                <a:spcPts val="800"/>
              </a:spcAft>
            </a:pPr>
            <a:endParaRPr lang="en-US" altLang="ko-KR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Eg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) h(x)=cx</a:t>
            </a:r>
            <a:r>
              <a:rPr lang="ko-KR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를 활성화 함수로 사용한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3</a:t>
            </a:r>
            <a:r>
              <a:rPr lang="ko-KR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층 네트워크</a:t>
            </a:r>
          </a:p>
          <a:p>
            <a:pPr latinLnBrk="1">
              <a:spcAft>
                <a:spcPts val="800"/>
              </a:spcAft>
            </a:pP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	Y(x) = h(h(h(x))) = c*c*c*x </a:t>
            </a:r>
          </a:p>
          <a:p>
            <a:pPr latinLnBrk="1">
              <a:spcAft>
                <a:spcPts val="800"/>
              </a:spcAft>
            </a:pP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	= ax (a=c^3 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일 때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) </a:t>
            </a:r>
          </a:p>
          <a:p>
            <a:pPr latinLnBrk="1">
              <a:spcAft>
                <a:spcPts val="800"/>
              </a:spcAft>
            </a:pP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-&gt; </a:t>
            </a:r>
            <a:r>
              <a:rPr lang="ko-KR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결국 은닉층</a:t>
            </a:r>
            <a:r>
              <a:rPr lang="ko-KR" altLang="en-US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이 </a:t>
            </a:r>
            <a:r>
              <a:rPr lang="ko-KR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없는 네트워크와 표현이 가능해짐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. (</a:t>
            </a:r>
            <a:r>
              <a:rPr lang="ko-KR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층을 쌓은 이유가 없어짐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)</a:t>
            </a:r>
            <a:endParaRPr lang="ko-KR" altLang="ko-KR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endParaRPr lang="ko-KR" altLang="en-US" sz="1800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Google Shape;319;g2c292867ea4_0_33">
            <a:extLst>
              <a:ext uri="{FF2B5EF4-FFF2-40B4-BE49-F238E27FC236}">
                <a16:creationId xmlns:a16="http://schemas.microsoft.com/office/drawing/2014/main" id="{320377ED-F903-997E-B867-2016585CE77E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2.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활성화 함수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5" name="Google Shape;347;g2c292867ea4_0_33">
            <a:extLst>
              <a:ext uri="{FF2B5EF4-FFF2-40B4-BE49-F238E27FC236}">
                <a16:creationId xmlns:a16="http://schemas.microsoft.com/office/drawing/2014/main" id="{7250D30F-E490-B742-5579-C0AEF4331F58}"/>
              </a:ext>
            </a:extLst>
          </p:cNvPr>
          <p:cNvSpPr txBox="1"/>
          <p:nvPr/>
        </p:nvSpPr>
        <p:spPr>
          <a:xfrm>
            <a:off x="1551899" y="856954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비선형 함수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2539244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8E26C676-75D8-248A-671D-6DD2408B2DAA}"/>
              </a:ext>
            </a:extLst>
          </p:cNvPr>
          <p:cNvSpPr txBox="1"/>
          <p:nvPr/>
        </p:nvSpPr>
        <p:spPr>
          <a:xfrm>
            <a:off x="1526850" y="988174"/>
            <a:ext cx="7129470" cy="202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altLang="ko-KR" sz="1600" b="1" kern="10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kern="10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신경망 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분야에서 최근 주로 사용</a:t>
            </a:r>
            <a:endParaRPr lang="en-US" altLang="ko-KR" kern="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0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을 넘으면 입력 그대로 출력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, 0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이하면 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0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을 출력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</a:t>
            </a:r>
          </a:p>
          <a:p>
            <a:pPr latinLnBrk="1">
              <a:spcAft>
                <a:spcPts val="800"/>
              </a:spcAft>
            </a:pPr>
            <a:endParaRPr lang="ko-KR" altLang="ko-KR" sz="1600" b="1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endParaRPr lang="ko-KR" altLang="en-US" sz="1800" b="1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F10B50-E19F-9BC7-C3DF-671734C61095}"/>
              </a:ext>
            </a:extLst>
          </p:cNvPr>
          <p:cNvSpPr txBox="1"/>
          <p:nvPr/>
        </p:nvSpPr>
        <p:spPr>
          <a:xfrm>
            <a:off x="1526838" y="2364001"/>
            <a:ext cx="248016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[</a:t>
            </a:r>
            <a:r>
              <a:rPr lang="ko-KR" altLang="en-US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계단함수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050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시그모이드</a:t>
            </a:r>
            <a:r>
              <a:rPr lang="ko-KR" altLang="en-US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함수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sz="1050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ReLU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함수 비교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]</a:t>
            </a:r>
            <a:endParaRPr lang="ko-KR" altLang="ko-KR" sz="1050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endParaRPr lang="ko-KR" altLang="en-US" sz="1050" dirty="0"/>
          </a:p>
        </p:txBody>
      </p:sp>
      <p:pic>
        <p:nvPicPr>
          <p:cNvPr id="6" name="그림 5" descr="신경망 Neural Network - 계단 함수, 시그모이드 함수, ReLU 함수">
            <a:extLst>
              <a:ext uri="{FF2B5EF4-FFF2-40B4-BE49-F238E27FC236}">
                <a16:creationId xmlns:a16="http://schemas.microsoft.com/office/drawing/2014/main" id="{647F0D47-3826-1AD1-7465-7458F6E109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963" y="2681156"/>
            <a:ext cx="5731510" cy="22364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319;g2c292867ea4_0_33">
            <a:extLst>
              <a:ext uri="{FF2B5EF4-FFF2-40B4-BE49-F238E27FC236}">
                <a16:creationId xmlns:a16="http://schemas.microsoft.com/office/drawing/2014/main" id="{B8C66201-25FD-8134-9B10-8894E63BCE4F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2.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활성화 함수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7" name="Google Shape;347;g2c292867ea4_0_33">
            <a:extLst>
              <a:ext uri="{FF2B5EF4-FFF2-40B4-BE49-F238E27FC236}">
                <a16:creationId xmlns:a16="http://schemas.microsoft.com/office/drawing/2014/main" id="{4EA041C9-EB11-F7F7-3CD7-EB6A3E8C7B92}"/>
              </a:ext>
            </a:extLst>
          </p:cNvPr>
          <p:cNvSpPr txBox="1"/>
          <p:nvPr/>
        </p:nvSpPr>
        <p:spPr>
          <a:xfrm>
            <a:off x="1551899" y="856954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ReLU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함수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1464078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9A27BF6-596E-0DE9-BC4F-C4A726BCB1A2}"/>
              </a:ext>
            </a:extLst>
          </p:cNvPr>
          <p:cNvSpPr/>
          <p:nvPr/>
        </p:nvSpPr>
        <p:spPr>
          <a:xfrm>
            <a:off x="1869994" y="1506070"/>
            <a:ext cx="3133806" cy="26663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6530F2-0AD4-8BE5-A1B0-751D27B86CEE}"/>
              </a:ext>
            </a:extLst>
          </p:cNvPr>
          <p:cNvSpPr txBox="1"/>
          <p:nvPr/>
        </p:nvSpPr>
        <p:spPr>
          <a:xfrm>
            <a:off x="1869994" y="1506070"/>
            <a:ext cx="3034805" cy="267765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 </a:t>
            </a:r>
            <a:r>
              <a:rPr lang="en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 = np.array([[1, 2], [3, 4], [5, 6]])</a:t>
            </a:r>
          </a:p>
          <a:p>
            <a:endParaRPr lang="en-KR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 </a:t>
            </a:r>
            <a:r>
              <a:rPr lang="en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print(B)</a:t>
            </a:r>
          </a:p>
          <a:p>
            <a:r>
              <a:rPr lang="en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[[1 2]</a:t>
            </a:r>
          </a:p>
          <a:p>
            <a:r>
              <a:rPr lang="en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[2 3]</a:t>
            </a:r>
          </a:p>
          <a:p>
            <a:r>
              <a:rPr lang="en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[4 5]]</a:t>
            </a:r>
          </a:p>
          <a:p>
            <a:endParaRPr lang="en-KR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 </a:t>
            </a:r>
            <a:r>
              <a:rPr lang="en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np.ndim(B)</a:t>
            </a:r>
          </a:p>
          <a:p>
            <a:r>
              <a:rPr lang="en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</a:p>
          <a:p>
            <a:endParaRPr lang="en-KR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 </a:t>
            </a:r>
            <a:r>
              <a:rPr lang="en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B.shape</a:t>
            </a:r>
          </a:p>
          <a:p>
            <a:r>
              <a:rPr lang="en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(3, 2)</a:t>
            </a:r>
          </a:p>
        </p:txBody>
      </p:sp>
      <p:pic>
        <p:nvPicPr>
          <p:cNvPr id="1026" name="Picture 2" descr="파이썬][딥러닝] Numpy를 사용한 다차원 배열의 계산 : 네이버 블로그">
            <a:extLst>
              <a:ext uri="{FF2B5EF4-FFF2-40B4-BE49-F238E27FC236}">
                <a16:creationId xmlns:a16="http://schemas.microsoft.com/office/drawing/2014/main" id="{47E76486-40F5-1F35-53F9-155585EE26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219" y="2014332"/>
            <a:ext cx="2153920" cy="180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4DAED3C3-5A11-0AF2-137E-953BEB7C3FA1}"/>
              </a:ext>
            </a:extLst>
          </p:cNvPr>
          <p:cNvSpPr/>
          <p:nvPr/>
        </p:nvSpPr>
        <p:spPr>
          <a:xfrm>
            <a:off x="5214880" y="2541908"/>
            <a:ext cx="370851" cy="236648"/>
          </a:xfrm>
          <a:prstGeom prst="rightArrow">
            <a:avLst/>
          </a:prstGeom>
          <a:solidFill>
            <a:srgbClr val="19264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3D0C08-2E52-0382-1D27-DCCA1933272D}"/>
              </a:ext>
            </a:extLst>
          </p:cNvPr>
          <p:cNvSpPr txBox="1"/>
          <p:nvPr/>
        </p:nvSpPr>
        <p:spPr>
          <a:xfrm>
            <a:off x="3194987" y="4286546"/>
            <a:ext cx="46257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차원 배열은 특히 행렬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(matrix)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이라고 부름</a:t>
            </a:r>
            <a:endParaRPr lang="en-US" altLang="ko-KR" sz="12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가로 방향은 행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(row), 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세로 방향은 열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(column)</a:t>
            </a:r>
            <a:endParaRPr lang="en-KR" sz="12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Google Shape;319;g2c292867ea4_0_33">
            <a:extLst>
              <a:ext uri="{FF2B5EF4-FFF2-40B4-BE49-F238E27FC236}">
                <a16:creationId xmlns:a16="http://schemas.microsoft.com/office/drawing/2014/main" id="{B7BC6F73-2BC3-2675-DB08-6B11C7F4113F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3.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다차원</a:t>
            </a: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배열의 계산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10" name="Google Shape;347;g2c292867ea4_0_33">
            <a:extLst>
              <a:ext uri="{FF2B5EF4-FFF2-40B4-BE49-F238E27FC236}">
                <a16:creationId xmlns:a16="http://schemas.microsoft.com/office/drawing/2014/main" id="{64098F2C-1144-3753-08AC-F79F3923C35F}"/>
              </a:ext>
            </a:extLst>
          </p:cNvPr>
          <p:cNvSpPr txBox="1"/>
          <p:nvPr/>
        </p:nvSpPr>
        <p:spPr>
          <a:xfrm>
            <a:off x="1551899" y="856954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다차원 배열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1053CA4-AAF8-4D79-7691-0667AE043710}"/>
              </a:ext>
            </a:extLst>
          </p:cNvPr>
          <p:cNvSpPr/>
          <p:nvPr/>
        </p:nvSpPr>
        <p:spPr>
          <a:xfrm>
            <a:off x="5431630" y="1238570"/>
            <a:ext cx="3133806" cy="3047976"/>
          </a:xfrm>
          <a:prstGeom prst="rect">
            <a:avLst/>
          </a:prstGeom>
          <a:solidFill>
            <a:srgbClr val="EFEFE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F5D279F-D6A0-6715-76F0-F3FAD006F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172" y="1979075"/>
            <a:ext cx="3315372" cy="153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C25D8E-023C-C5C1-71BF-3FFB7EA02019}"/>
              </a:ext>
            </a:extLst>
          </p:cNvPr>
          <p:cNvSpPr txBox="1"/>
          <p:nvPr/>
        </p:nvSpPr>
        <p:spPr>
          <a:xfrm>
            <a:off x="5569003" y="1342441"/>
            <a:ext cx="2863797" cy="28931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</a:t>
            </a:r>
            <a:r>
              <a:rPr lang="ko-KR" alt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 = </a:t>
            </a:r>
            <a:r>
              <a:rPr lang="en-US" altLang="ko-KR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([[1, 2], [3, 4]])</a:t>
            </a:r>
          </a:p>
          <a:p>
            <a:endParaRPr lang="en-US" altLang="ko-KR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 </a:t>
            </a:r>
            <a:r>
              <a:rPr lang="en-US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A.shape</a:t>
            </a:r>
            <a:endParaRPr lang="en-US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(2, 2)</a:t>
            </a:r>
          </a:p>
          <a:p>
            <a:endParaRPr lang="en-US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 </a:t>
            </a:r>
            <a:r>
              <a:rPr 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 = </a:t>
            </a:r>
            <a:r>
              <a:rPr lang="en-US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([[5, 6], [7, 8]])</a:t>
            </a:r>
          </a:p>
          <a:p>
            <a:endParaRPr lang="en-US" altLang="ko-KR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 </a:t>
            </a:r>
            <a:r>
              <a:rPr lang="en-US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B.shape</a:t>
            </a:r>
            <a:endParaRPr lang="en-US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(2, 2)</a:t>
            </a:r>
          </a:p>
          <a:p>
            <a:endParaRPr lang="en-US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 </a:t>
            </a:r>
            <a:r>
              <a:rPr lang="en-US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dot</a:t>
            </a:r>
            <a:r>
              <a:rPr 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(A, B)</a:t>
            </a:r>
          </a:p>
          <a:p>
            <a:r>
              <a:rPr 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array([[19, 22],</a:t>
            </a:r>
            <a:endParaRPr lang="en-KR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        [43, 50])</a:t>
            </a:r>
            <a:endParaRPr lang="en-US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Google Shape;319;g2c292867ea4_0_33">
            <a:extLst>
              <a:ext uri="{FF2B5EF4-FFF2-40B4-BE49-F238E27FC236}">
                <a16:creationId xmlns:a16="http://schemas.microsoft.com/office/drawing/2014/main" id="{F755C762-5810-C748-90EF-1928AC8A8264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3.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다차원</a:t>
            </a: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배열의 계산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9FB33D12-792E-D1B3-B5C2-7C1B90FFC35B}"/>
              </a:ext>
            </a:extLst>
          </p:cNvPr>
          <p:cNvSpPr txBox="1"/>
          <p:nvPr/>
        </p:nvSpPr>
        <p:spPr>
          <a:xfrm>
            <a:off x="1551899" y="856954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행렬의 곱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2659642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C25D8E-023C-C5C1-71BF-3FFB7EA02019}"/>
              </a:ext>
            </a:extLst>
          </p:cNvPr>
          <p:cNvSpPr txBox="1"/>
          <p:nvPr/>
        </p:nvSpPr>
        <p:spPr>
          <a:xfrm>
            <a:off x="2110292" y="3079971"/>
            <a:ext cx="6321185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“ 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다차원 배열을 곱하려면 두 행렬의 대응하는 차원의 원소 수를 일치시켜야 한다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”</a:t>
            </a:r>
          </a:p>
          <a:p>
            <a:pPr algn="ctr"/>
            <a:endParaRPr lang="en-US" altLang="ko-KR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28600" indent="-228600" algn="ctr">
              <a:buAutoNum type="arabicParenR"/>
            </a:pP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첫 번째 행렬의 열 수와 두 번째 행렬의 행 수가 같아야 곱셈 가능</a:t>
            </a:r>
            <a:endParaRPr lang="en-US" altLang="ko-KR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28600" indent="-228600" algn="ctr">
              <a:buAutoNum type="arabicParenR"/>
            </a:pP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결과로 도출되는 행렬은 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첫 번째 행렬의 행 수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x (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두 번째 행렬의 열 수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  <a:p>
            <a:pPr algn="ctr"/>
            <a:endParaRPr lang="en-US" altLang="ko-KR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 </a:t>
            </a:r>
          </a:p>
          <a:p>
            <a:pPr algn="ctr"/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 : 3 x 2</a:t>
            </a:r>
          </a:p>
          <a:p>
            <a:pPr algn="ctr"/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 : 2 x 4</a:t>
            </a:r>
          </a:p>
          <a:p>
            <a:pPr algn="ctr"/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C(</a:t>
            </a:r>
            <a:r>
              <a:rPr lang="ko-KR" alt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결과</a:t>
            </a:r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:  3 x 4</a:t>
            </a:r>
          </a:p>
        </p:txBody>
      </p:sp>
      <p:pic>
        <p:nvPicPr>
          <p:cNvPr id="3" name="Picture 2" descr="3. 다차원 배열의 계산">
            <a:extLst>
              <a:ext uri="{FF2B5EF4-FFF2-40B4-BE49-F238E27FC236}">
                <a16:creationId xmlns:a16="http://schemas.microsoft.com/office/drawing/2014/main" id="{DA5DF33A-3482-6E3F-6493-2E4205BA0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412" y="1047866"/>
            <a:ext cx="4702629" cy="184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319;g2c292867ea4_0_33">
            <a:extLst>
              <a:ext uri="{FF2B5EF4-FFF2-40B4-BE49-F238E27FC236}">
                <a16:creationId xmlns:a16="http://schemas.microsoft.com/office/drawing/2014/main" id="{1DD720B9-7581-B992-0863-21CC305674AE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3.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다차원</a:t>
            </a: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배열의 계산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5" name="Google Shape;347;g2c292867ea4_0_33">
            <a:extLst>
              <a:ext uri="{FF2B5EF4-FFF2-40B4-BE49-F238E27FC236}">
                <a16:creationId xmlns:a16="http://schemas.microsoft.com/office/drawing/2014/main" id="{EF034DAA-4C3A-87BD-2FBB-24DFF90FA228}"/>
              </a:ext>
            </a:extLst>
          </p:cNvPr>
          <p:cNvSpPr txBox="1"/>
          <p:nvPr/>
        </p:nvSpPr>
        <p:spPr>
          <a:xfrm>
            <a:off x="1551899" y="856954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행렬의 곱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1023388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40DE2A1-9991-0FA7-CD36-F12A9C4F83D4}"/>
              </a:ext>
            </a:extLst>
          </p:cNvPr>
          <p:cNvSpPr/>
          <p:nvPr/>
        </p:nvSpPr>
        <p:spPr>
          <a:xfrm>
            <a:off x="1780133" y="3400745"/>
            <a:ext cx="2791867" cy="1380805"/>
          </a:xfrm>
          <a:prstGeom prst="rect">
            <a:avLst/>
          </a:prstGeom>
          <a:solidFill>
            <a:srgbClr val="EFEFE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 descr="np.dot() - 신경망에서의 행렬 곱 : 네이버 블로그">
            <a:extLst>
              <a:ext uri="{FF2B5EF4-FFF2-40B4-BE49-F238E27FC236}">
                <a16:creationId xmlns:a16="http://schemas.microsoft.com/office/drawing/2014/main" id="{D128AE73-5D2B-4C6C-6BBB-D845E2CAB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148" y="1294162"/>
            <a:ext cx="4387583" cy="1864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1D761C-BA11-3455-C319-960680219526}"/>
              </a:ext>
            </a:extLst>
          </p:cNvPr>
          <p:cNvSpPr txBox="1"/>
          <p:nvPr/>
        </p:nvSpPr>
        <p:spPr>
          <a:xfrm>
            <a:off x="1898890" y="3490982"/>
            <a:ext cx="6321185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X = </a:t>
            </a:r>
            <a:r>
              <a:rPr lang="en-US" altLang="ko-KR" sz="1200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([1, 2])</a:t>
            </a: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 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W = </a:t>
            </a:r>
            <a:r>
              <a:rPr lang="en-US" altLang="ko-KR" sz="1200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([1, 3, 5], [2, 4, 6])</a:t>
            </a:r>
          </a:p>
          <a:p>
            <a:endParaRPr lang="en-US" altLang="ko-KR" sz="1200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Y = </a:t>
            </a:r>
            <a:r>
              <a:rPr lang="en-US" altLang="ko-KR" sz="1200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np.dot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(X, W)</a:t>
            </a: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&gt;&gt;&gt; 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print(Y)</a:t>
            </a: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[ 5  11  17 ]</a:t>
            </a:r>
          </a:p>
        </p:txBody>
      </p:sp>
      <p:sp>
        <p:nvSpPr>
          <p:cNvPr id="3" name="Google Shape;319;g2c292867ea4_0_33">
            <a:extLst>
              <a:ext uri="{FF2B5EF4-FFF2-40B4-BE49-F238E27FC236}">
                <a16:creationId xmlns:a16="http://schemas.microsoft.com/office/drawing/2014/main" id="{078A587A-7BB4-791E-5EE1-4A621032A816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3.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다차원</a:t>
            </a: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배열의 계산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BFB96E4B-28A0-C7B4-EB39-1E4F9C54E5E4}"/>
              </a:ext>
            </a:extLst>
          </p:cNvPr>
          <p:cNvSpPr txBox="1"/>
          <p:nvPr/>
        </p:nvSpPr>
        <p:spPr>
          <a:xfrm>
            <a:off x="1551899" y="856954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신경망에서 행렬의 곱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3366357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C55E157B-6473-2ED8-9C86-B967835F5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332" y="947138"/>
            <a:ext cx="4310632" cy="2381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063EA31-3418-2F29-C2AC-9361832C10D6}"/>
              </a:ext>
            </a:extLst>
          </p:cNvPr>
          <p:cNvSpPr txBox="1"/>
          <p:nvPr/>
        </p:nvSpPr>
        <p:spPr>
          <a:xfrm>
            <a:off x="1536055" y="3406829"/>
            <a:ext cx="6321185" cy="150810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&lt;&lt;</a:t>
            </a:r>
            <a:r>
              <a:rPr lang="ko-KR" altLang="en-US" sz="1800" b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주어진 </a:t>
            </a:r>
            <a:r>
              <a:rPr lang="en-US" altLang="ko-KR" sz="18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</a:t>
            </a:r>
            <a:r>
              <a:rPr lang="ko-KR" altLang="en-US" sz="18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층 신경망의 </a:t>
            </a:r>
            <a:r>
              <a:rPr lang="ko-KR" altLang="en-US" sz="1800" b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뉴런 개수</a:t>
            </a:r>
            <a:r>
              <a:rPr lang="en-US" altLang="ko-KR" sz="1800" b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</a:t>
            </a:r>
            <a:r>
              <a:rPr lang="ko-KR" altLang="en-US" sz="1800" b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1800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endParaRPr lang="en-US" altLang="ko-KR" sz="1800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입력층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(0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층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</a:t>
            </a:r>
            <a:r>
              <a:rPr lang="ko-KR" alt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  </a:t>
            </a:r>
            <a:endParaRPr lang="en-US" altLang="ko-KR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첫 번째 </a:t>
            </a:r>
            <a:r>
              <a:rPr lang="ko-KR" altLang="en-US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은닉층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(1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층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–</a:t>
            </a:r>
            <a:r>
              <a:rPr lang="ko-KR" alt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</a:t>
            </a:r>
            <a:r>
              <a:rPr lang="ko-KR" alt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</a:t>
            </a:r>
            <a:endParaRPr lang="en-US" altLang="ko-KR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두 번째 </a:t>
            </a:r>
            <a:r>
              <a:rPr lang="ko-KR" altLang="en-US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은닉층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(2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층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–</a:t>
            </a:r>
            <a:r>
              <a:rPr lang="ko-KR" alt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</a:t>
            </a:r>
            <a:endParaRPr lang="en-US" altLang="ko-KR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출력층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(3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층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–</a:t>
            </a:r>
            <a:r>
              <a:rPr lang="ko-KR" alt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</a:t>
            </a:r>
            <a:endParaRPr lang="en-US" altLang="ko-KR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" name="Google Shape;319;g2c292867ea4_0_33">
            <a:extLst>
              <a:ext uri="{FF2B5EF4-FFF2-40B4-BE49-F238E27FC236}">
                <a16:creationId xmlns:a16="http://schemas.microsoft.com/office/drawing/2014/main" id="{EE49046F-543A-04DF-745E-2F7D9B56A378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4. 3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층 신경망 구현하기하기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3723599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4072E3-C021-E8D1-1428-112F9EE18AB7}"/>
              </a:ext>
            </a:extLst>
          </p:cNvPr>
          <p:cNvSpPr/>
          <p:nvPr/>
        </p:nvSpPr>
        <p:spPr>
          <a:xfrm>
            <a:off x="5442844" y="965366"/>
            <a:ext cx="3528269" cy="3871259"/>
          </a:xfrm>
          <a:prstGeom prst="rect">
            <a:avLst/>
          </a:prstGeom>
          <a:solidFill>
            <a:srgbClr val="EFEFE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4" name="Picture 4" descr="2-(3) 신경망 : 3층 신경망 구현">
            <a:extLst>
              <a:ext uri="{FF2B5EF4-FFF2-40B4-BE49-F238E27FC236}">
                <a16:creationId xmlns:a16="http://schemas.microsoft.com/office/drawing/2014/main" id="{2B43BB96-48DF-AE6F-443C-51C0E0B4C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720" y="1655769"/>
            <a:ext cx="3645099" cy="2673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47315A-2C5C-8503-81EA-9BE870143702}"/>
              </a:ext>
            </a:extLst>
          </p:cNvPr>
          <p:cNvSpPr txBox="1"/>
          <p:nvPr/>
        </p:nvSpPr>
        <p:spPr>
          <a:xfrm>
            <a:off x="5442856" y="1055550"/>
            <a:ext cx="3528269" cy="39703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&lt;</a:t>
            </a:r>
            <a: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가중치 계산 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</a:t>
            </a:r>
          </a:p>
          <a:p>
            <a:endParaRPr lang="en-US" altLang="ko-KR" sz="12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</a:t>
            </a:r>
            <a:r>
              <a:rPr lang="ko-KR" altLang="en-US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입력값</a:t>
            </a:r>
            <a:endParaRPr lang="en-US" altLang="ko-KR" sz="12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X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= </a:t>
            </a:r>
            <a:r>
              <a:rPr lang="en-US" altLang="ko-KR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([1.0, 0.5]) </a:t>
            </a: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가중치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(weight)</a:t>
            </a:r>
            <a:b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W1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= </a:t>
            </a:r>
            <a:r>
              <a:rPr lang="en-US" altLang="ko-KR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([[0.1, 0.3, 0.5], [0.2, 0.4, 0.6]])</a:t>
            </a: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편향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(bias)</a:t>
            </a: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B1 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= </a:t>
            </a:r>
            <a:r>
              <a:rPr lang="en-US" altLang="ko-KR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([0.1, 0.2, 0.3])</a:t>
            </a: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A1 = </a:t>
            </a:r>
            <a:r>
              <a:rPr lang="en-US" altLang="ko-KR" sz="1200" b="1" dirty="0" err="1">
                <a:solidFill>
                  <a:schemeClr val="accent4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np.dot</a:t>
            </a:r>
            <a:r>
              <a:rPr lang="en-US" altLang="ko-KR" sz="1200" b="1" dirty="0">
                <a:solidFill>
                  <a:schemeClr val="accent4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(X, W1) + B1</a:t>
            </a:r>
          </a:p>
          <a:p>
            <a:endParaRPr lang="en-US" altLang="ko-KR" sz="1200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    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-------------------------------------------------</a:t>
            </a:r>
            <a:b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endParaRPr lang="en-US" altLang="ko-KR" sz="1200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&lt;</a:t>
            </a:r>
            <a: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활성화 함수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</a:t>
            </a:r>
          </a:p>
          <a:p>
            <a:endParaRPr lang="en-US" altLang="ko-KR" sz="1200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def sigmoid(x) :</a:t>
            </a:r>
            <a: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</a:t>
            </a:r>
            <a:r>
              <a:rPr lang="ko-KR" altLang="en-US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시그모이드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함수 구현</a:t>
            </a:r>
            <a:b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return 1/(1+np.exp(-x))</a:t>
            </a:r>
            <a:b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endParaRPr lang="en-US" altLang="ko-KR" sz="1200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가중치 </a:t>
            </a:r>
            <a:r>
              <a:rPr lang="ko-KR" altLang="en-US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계산값을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활성화</a:t>
            </a:r>
            <a:b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Z1 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=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200" b="1" dirty="0">
                <a:solidFill>
                  <a:schemeClr val="accent4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sigmoid(A1)</a:t>
            </a: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endParaRPr lang="en-US" altLang="ko-KR" sz="12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CE05F6-B719-68C9-C032-C840F53D1DF2}"/>
              </a:ext>
            </a:extLst>
          </p:cNvPr>
          <p:cNvSpPr txBox="1"/>
          <p:nvPr/>
        </p:nvSpPr>
        <p:spPr>
          <a:xfrm>
            <a:off x="1914575" y="4450159"/>
            <a:ext cx="352826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“ X, W1, B1  </a:t>
            </a:r>
            <a:r>
              <a:rPr lang="en-US" altLang="ko-KR" sz="16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sym typeface="Wingdings" pitchFamily="2" charset="2"/>
              </a:rPr>
              <a:t>  A1    Z1 “ </a:t>
            </a:r>
            <a:endParaRPr lang="en-US" altLang="ko-KR" sz="1600" b="1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Google Shape;319;g2c292867ea4_0_33">
            <a:extLst>
              <a:ext uri="{FF2B5EF4-FFF2-40B4-BE49-F238E27FC236}">
                <a16:creationId xmlns:a16="http://schemas.microsoft.com/office/drawing/2014/main" id="{1603FA51-F690-6A49-0B04-12E007BFEF73}"/>
              </a:ext>
            </a:extLst>
          </p:cNvPr>
          <p:cNvSpPr txBox="1"/>
          <p:nvPr/>
        </p:nvSpPr>
        <p:spPr>
          <a:xfrm>
            <a:off x="1353975" y="145271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4. 3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층 신경망 구현하기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10" name="Google Shape;347;g2c292867ea4_0_33">
            <a:extLst>
              <a:ext uri="{FF2B5EF4-FFF2-40B4-BE49-F238E27FC236}">
                <a16:creationId xmlns:a16="http://schemas.microsoft.com/office/drawing/2014/main" id="{D3CF1605-E1B2-BD14-3C2F-FA547FBBC74B}"/>
              </a:ext>
            </a:extLst>
          </p:cNvPr>
          <p:cNvSpPr txBox="1"/>
          <p:nvPr/>
        </p:nvSpPr>
        <p:spPr>
          <a:xfrm>
            <a:off x="1563113" y="571805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각 층의 신호 전달 구현하기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F3039C8C-5941-C826-4683-B245F258FB3F}"/>
              </a:ext>
            </a:extLst>
          </p:cNvPr>
          <p:cNvSpPr txBox="1"/>
          <p:nvPr/>
        </p:nvSpPr>
        <p:spPr>
          <a:xfrm>
            <a:off x="2189224" y="1239162"/>
            <a:ext cx="6236638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(1)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1600" dirty="0" err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입력층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(0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층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)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-&gt;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1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층</a:t>
            </a:r>
            <a:endParaRPr sz="1600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667493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23C925E-D351-81F4-D803-8D3324623A4C}"/>
              </a:ext>
            </a:extLst>
          </p:cNvPr>
          <p:cNvSpPr/>
          <p:nvPr/>
        </p:nvSpPr>
        <p:spPr>
          <a:xfrm>
            <a:off x="5615719" y="1881347"/>
            <a:ext cx="2994881" cy="1928653"/>
          </a:xfrm>
          <a:prstGeom prst="rect">
            <a:avLst/>
          </a:prstGeom>
          <a:solidFill>
            <a:srgbClr val="EFEFE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F3039C8C-5941-C826-4683-B245F258FB3F}"/>
              </a:ext>
            </a:extLst>
          </p:cNvPr>
          <p:cNvSpPr txBox="1"/>
          <p:nvPr/>
        </p:nvSpPr>
        <p:spPr>
          <a:xfrm>
            <a:off x="2617925" y="1055550"/>
            <a:ext cx="6236638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(2)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1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층 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-&gt;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층</a:t>
            </a:r>
            <a:endParaRPr sz="1600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299AA9F6-B5BC-4000-F5E8-6BD40C85D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850" y="1617349"/>
            <a:ext cx="3802905" cy="2585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D38DBC-B551-1DAA-877B-2D7EC11D7F81}"/>
              </a:ext>
            </a:extLst>
          </p:cNvPr>
          <p:cNvSpPr txBox="1"/>
          <p:nvPr/>
        </p:nvSpPr>
        <p:spPr>
          <a:xfrm>
            <a:off x="5615731" y="2001559"/>
            <a:ext cx="3528269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1-&gt;2 </a:t>
            </a:r>
            <a: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가중치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(weight) </a:t>
            </a:r>
          </a:p>
          <a:p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W2 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= </a:t>
            </a:r>
            <a:r>
              <a:rPr lang="en-US" altLang="ko-KR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([[0.1,0.4],[0.2,0.5],[0.3,0.6]])</a:t>
            </a: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1-&gt;2 </a:t>
            </a:r>
            <a: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편향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(bias)</a:t>
            </a: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B2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= </a:t>
            </a:r>
            <a:r>
              <a:rPr lang="en-US" altLang="ko-KR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([0.1,0.2])</a:t>
            </a: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A2 = </a:t>
            </a:r>
            <a:r>
              <a:rPr lang="en-US" altLang="ko-KR" sz="1200" b="1" dirty="0" err="1">
                <a:solidFill>
                  <a:schemeClr val="accent4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np.dot</a:t>
            </a:r>
            <a:r>
              <a:rPr lang="en-US" altLang="ko-KR" sz="1200" b="1" dirty="0">
                <a:solidFill>
                  <a:schemeClr val="accent4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(Z1, W2) + B2</a:t>
            </a: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2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층의 가중치 </a:t>
            </a:r>
            <a:r>
              <a:rPr lang="ko-KR" altLang="en-US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계산값을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활성화</a:t>
            </a:r>
            <a:b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Z2 = </a:t>
            </a:r>
            <a:r>
              <a:rPr lang="en-US" altLang="ko-KR" sz="1200" b="1" dirty="0">
                <a:solidFill>
                  <a:schemeClr val="accent4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sigmoid(A2)</a:t>
            </a:r>
            <a:b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b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endParaRPr lang="en-US" altLang="ko-KR" sz="12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" name="Google Shape;319;g2c292867ea4_0_33">
            <a:extLst>
              <a:ext uri="{FF2B5EF4-FFF2-40B4-BE49-F238E27FC236}">
                <a16:creationId xmlns:a16="http://schemas.microsoft.com/office/drawing/2014/main" id="{826CEF9C-8F2E-1639-870A-BBFA41977424}"/>
              </a:ext>
            </a:extLst>
          </p:cNvPr>
          <p:cNvSpPr txBox="1"/>
          <p:nvPr/>
        </p:nvSpPr>
        <p:spPr>
          <a:xfrm>
            <a:off x="1353975" y="145271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4. 3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층 신경망 구현하기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5" name="Google Shape;347;g2c292867ea4_0_33">
            <a:extLst>
              <a:ext uri="{FF2B5EF4-FFF2-40B4-BE49-F238E27FC236}">
                <a16:creationId xmlns:a16="http://schemas.microsoft.com/office/drawing/2014/main" id="{ADB3EFFF-72AC-8127-19B2-8DBBCD5B5A1B}"/>
              </a:ext>
            </a:extLst>
          </p:cNvPr>
          <p:cNvSpPr txBox="1"/>
          <p:nvPr/>
        </p:nvSpPr>
        <p:spPr>
          <a:xfrm>
            <a:off x="1563113" y="571805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각 층의 신호 전달 구현하기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3182536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8608B03-5BD5-251E-23CD-D570581AB0CD}"/>
              </a:ext>
            </a:extLst>
          </p:cNvPr>
          <p:cNvSpPr/>
          <p:nvPr/>
        </p:nvSpPr>
        <p:spPr>
          <a:xfrm>
            <a:off x="5730019" y="1526272"/>
            <a:ext cx="2994881" cy="2677656"/>
          </a:xfrm>
          <a:prstGeom prst="rect">
            <a:avLst/>
          </a:prstGeom>
          <a:solidFill>
            <a:srgbClr val="EFEFE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F3039C8C-5941-C826-4683-B245F258FB3F}"/>
              </a:ext>
            </a:extLst>
          </p:cNvPr>
          <p:cNvSpPr txBox="1"/>
          <p:nvPr/>
        </p:nvSpPr>
        <p:spPr>
          <a:xfrm>
            <a:off x="2341700" y="1220786"/>
            <a:ext cx="6236638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(3)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층 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-&gt;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3</a:t>
            </a:r>
            <a:r>
              <a:rPr lang="ko-KR" altLang="en-US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층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(</a:t>
            </a:r>
            <a:r>
              <a:rPr lang="ko-KR" altLang="en-US" sz="1600" dirty="0" err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출력층</a:t>
            </a:r>
            <a:r>
              <a:rPr lang="en-US" altLang="ko-KR" sz="1600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)</a:t>
            </a:r>
            <a:endParaRPr sz="1600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1FC4825E-70F3-AC1D-EFB9-81136C185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799" y="1832503"/>
            <a:ext cx="3771984" cy="2400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380E09-8115-9A2E-46D8-EE20A38DDDE3}"/>
              </a:ext>
            </a:extLst>
          </p:cNvPr>
          <p:cNvSpPr txBox="1"/>
          <p:nvPr/>
        </p:nvSpPr>
        <p:spPr>
          <a:xfrm>
            <a:off x="5818483" y="1607424"/>
            <a:ext cx="2759856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활성화 함수 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항등함수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구현 </a:t>
            </a:r>
            <a:endParaRPr lang="en-US" altLang="ko-KR" sz="12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def </a:t>
            </a:r>
            <a:r>
              <a:rPr lang="en-US" altLang="ko-KR" sz="1200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identity_function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(x):</a:t>
            </a: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return x</a:t>
            </a:r>
            <a:b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endParaRPr lang="en-US" altLang="ko-KR" sz="12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2-&gt;3 </a:t>
            </a:r>
            <a: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가중치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(weight)</a:t>
            </a:r>
            <a:b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W3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= </a:t>
            </a:r>
            <a:r>
              <a:rPr lang="en-US" altLang="ko-KR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([[0.1, 0.3], [0.2, 0.4]])</a:t>
            </a: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2-&gt;3 </a:t>
            </a:r>
            <a:r>
              <a:rPr lang="ko-KR" altLang="en-US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편향</a:t>
            </a: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(bias)</a:t>
            </a: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B3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= </a:t>
            </a:r>
            <a:r>
              <a:rPr lang="en-US" altLang="ko-KR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([0.1, 0.2])</a:t>
            </a: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A3 = </a:t>
            </a:r>
            <a:r>
              <a:rPr lang="en-US" altLang="ko-KR" sz="1200" b="1" dirty="0" err="1">
                <a:solidFill>
                  <a:schemeClr val="accent4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np.dot</a:t>
            </a:r>
            <a:r>
              <a:rPr lang="en-US" altLang="ko-KR" sz="1200" b="1" dirty="0">
                <a:solidFill>
                  <a:schemeClr val="accent4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(Z2, W3) + B3</a:t>
            </a:r>
            <a:b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endParaRPr lang="en-US" altLang="ko-KR" sz="12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# 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출력층의 가중치 </a:t>
            </a:r>
            <a:r>
              <a:rPr lang="ko-KR" altLang="en-US" sz="12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계산값을</a:t>
            </a:r>
            <a: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활성화</a:t>
            </a:r>
            <a:b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12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Y = </a:t>
            </a:r>
            <a:r>
              <a:rPr lang="en-US" altLang="ko-KR" sz="1200" b="1" dirty="0" err="1">
                <a:solidFill>
                  <a:schemeClr val="accent4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identity_function</a:t>
            </a:r>
            <a:r>
              <a:rPr lang="en-US" altLang="ko-KR" sz="1200" b="1" dirty="0">
                <a:solidFill>
                  <a:schemeClr val="accent4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(A3)</a:t>
            </a:r>
            <a:br>
              <a:rPr lang="ko-KR" altLang="en-US" sz="12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endParaRPr lang="en-US" altLang="ko-KR" sz="12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" name="Google Shape;319;g2c292867ea4_0_33">
            <a:extLst>
              <a:ext uri="{FF2B5EF4-FFF2-40B4-BE49-F238E27FC236}">
                <a16:creationId xmlns:a16="http://schemas.microsoft.com/office/drawing/2014/main" id="{9B36165C-3B49-D61E-06CF-5D9B80FAFAC4}"/>
              </a:ext>
            </a:extLst>
          </p:cNvPr>
          <p:cNvSpPr txBox="1"/>
          <p:nvPr/>
        </p:nvSpPr>
        <p:spPr>
          <a:xfrm>
            <a:off x="1353975" y="145271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4. 3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층 신경망 구현하기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5" name="Google Shape;347;g2c292867ea4_0_33">
            <a:extLst>
              <a:ext uri="{FF2B5EF4-FFF2-40B4-BE49-F238E27FC236}">
                <a16:creationId xmlns:a16="http://schemas.microsoft.com/office/drawing/2014/main" id="{D56FA2E1-C0B5-C4DC-E2E0-B8806535A57B}"/>
              </a:ext>
            </a:extLst>
          </p:cNvPr>
          <p:cNvSpPr txBox="1"/>
          <p:nvPr/>
        </p:nvSpPr>
        <p:spPr>
          <a:xfrm>
            <a:off x="1563113" y="571805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각 층의 신호 전달 구현하기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3853237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이곳에 만나서 찍은 사진을 넣어주세요.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(비대면일 경우엔 화면 캡쳐 이용)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얼굴이 나오게 찍어주셔야 합니다:D</a:t>
            </a:r>
            <a:endParaRPr sz="120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스터디원 소개 및 만남 인증</a:t>
            </a:r>
            <a:endParaRPr sz="20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스터디원 1 : </a:t>
            </a:r>
            <a:r>
              <a:rPr lang="ko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박수빈</a:t>
            </a:r>
            <a:endParaRPr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스터디원 2 : </a:t>
            </a:r>
            <a:r>
              <a:rPr lang="ko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배준학</a:t>
            </a:r>
            <a:endParaRPr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스터디원 3 : </a:t>
            </a:r>
            <a:r>
              <a:rPr lang="ko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임유민</a:t>
            </a:r>
            <a:endParaRPr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스터디원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최형용</a:t>
            </a:r>
            <a:endParaRPr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3BF47B-F13B-0954-6D94-96EDB6D3FA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250" y="1262100"/>
            <a:ext cx="4287599" cy="341459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87121F-854F-3759-6E69-C4C8BB1C6E25}"/>
              </a:ext>
            </a:extLst>
          </p:cNvPr>
          <p:cNvSpPr txBox="1"/>
          <p:nvPr/>
        </p:nvSpPr>
        <p:spPr>
          <a:xfrm>
            <a:off x="1408963" y="788892"/>
            <a:ext cx="3502402" cy="4247317"/>
          </a:xfrm>
          <a:custGeom>
            <a:avLst/>
            <a:gdLst>
              <a:gd name="connsiteX0" fmla="*/ 0 w 3502402"/>
              <a:gd name="connsiteY0" fmla="*/ 0 h 4247317"/>
              <a:gd name="connsiteX1" fmla="*/ 618758 w 3502402"/>
              <a:gd name="connsiteY1" fmla="*/ 0 h 4247317"/>
              <a:gd name="connsiteX2" fmla="*/ 1097419 w 3502402"/>
              <a:gd name="connsiteY2" fmla="*/ 0 h 4247317"/>
              <a:gd name="connsiteX3" fmla="*/ 1646129 w 3502402"/>
              <a:gd name="connsiteY3" fmla="*/ 0 h 4247317"/>
              <a:gd name="connsiteX4" fmla="*/ 2299911 w 3502402"/>
              <a:gd name="connsiteY4" fmla="*/ 0 h 4247317"/>
              <a:gd name="connsiteX5" fmla="*/ 2883644 w 3502402"/>
              <a:gd name="connsiteY5" fmla="*/ 0 h 4247317"/>
              <a:gd name="connsiteX6" fmla="*/ 3502402 w 3502402"/>
              <a:gd name="connsiteY6" fmla="*/ 0 h 4247317"/>
              <a:gd name="connsiteX7" fmla="*/ 3502402 w 3502402"/>
              <a:gd name="connsiteY7" fmla="*/ 564286 h 4247317"/>
              <a:gd name="connsiteX8" fmla="*/ 3502402 w 3502402"/>
              <a:gd name="connsiteY8" fmla="*/ 1086100 h 4247317"/>
              <a:gd name="connsiteX9" fmla="*/ 3502402 w 3502402"/>
              <a:gd name="connsiteY9" fmla="*/ 1735332 h 4247317"/>
              <a:gd name="connsiteX10" fmla="*/ 3502402 w 3502402"/>
              <a:gd name="connsiteY10" fmla="*/ 2257146 h 4247317"/>
              <a:gd name="connsiteX11" fmla="*/ 3502402 w 3502402"/>
              <a:gd name="connsiteY11" fmla="*/ 2736486 h 4247317"/>
              <a:gd name="connsiteX12" fmla="*/ 3502402 w 3502402"/>
              <a:gd name="connsiteY12" fmla="*/ 3258299 h 4247317"/>
              <a:gd name="connsiteX13" fmla="*/ 3502402 w 3502402"/>
              <a:gd name="connsiteY13" fmla="*/ 4247317 h 4247317"/>
              <a:gd name="connsiteX14" fmla="*/ 2918668 w 3502402"/>
              <a:gd name="connsiteY14" fmla="*/ 4247317 h 4247317"/>
              <a:gd name="connsiteX15" fmla="*/ 2334935 w 3502402"/>
              <a:gd name="connsiteY15" fmla="*/ 4247317 h 4247317"/>
              <a:gd name="connsiteX16" fmla="*/ 1821249 w 3502402"/>
              <a:gd name="connsiteY16" fmla="*/ 4247317 h 4247317"/>
              <a:gd name="connsiteX17" fmla="*/ 1237515 w 3502402"/>
              <a:gd name="connsiteY17" fmla="*/ 4247317 h 4247317"/>
              <a:gd name="connsiteX18" fmla="*/ 653782 w 3502402"/>
              <a:gd name="connsiteY18" fmla="*/ 4247317 h 4247317"/>
              <a:gd name="connsiteX19" fmla="*/ 0 w 3502402"/>
              <a:gd name="connsiteY19" fmla="*/ 4247317 h 4247317"/>
              <a:gd name="connsiteX20" fmla="*/ 0 w 3502402"/>
              <a:gd name="connsiteY20" fmla="*/ 3640557 h 4247317"/>
              <a:gd name="connsiteX21" fmla="*/ 0 w 3502402"/>
              <a:gd name="connsiteY21" fmla="*/ 3076271 h 4247317"/>
              <a:gd name="connsiteX22" fmla="*/ 0 w 3502402"/>
              <a:gd name="connsiteY22" fmla="*/ 2469511 h 4247317"/>
              <a:gd name="connsiteX23" fmla="*/ 0 w 3502402"/>
              <a:gd name="connsiteY23" fmla="*/ 1820279 h 4247317"/>
              <a:gd name="connsiteX24" fmla="*/ 0 w 3502402"/>
              <a:gd name="connsiteY24" fmla="*/ 1171046 h 4247317"/>
              <a:gd name="connsiteX25" fmla="*/ 0 w 3502402"/>
              <a:gd name="connsiteY25" fmla="*/ 521813 h 4247317"/>
              <a:gd name="connsiteX26" fmla="*/ 0 w 3502402"/>
              <a:gd name="connsiteY26" fmla="*/ 0 h 4247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502402" h="4247317" fill="none" extrusionOk="0">
                <a:moveTo>
                  <a:pt x="0" y="0"/>
                </a:moveTo>
                <a:cubicBezTo>
                  <a:pt x="147659" y="22966"/>
                  <a:pt x="476908" y="-6253"/>
                  <a:pt x="618758" y="0"/>
                </a:cubicBezTo>
                <a:cubicBezTo>
                  <a:pt x="760608" y="6253"/>
                  <a:pt x="975864" y="15276"/>
                  <a:pt x="1097419" y="0"/>
                </a:cubicBezTo>
                <a:cubicBezTo>
                  <a:pt x="1218974" y="-15276"/>
                  <a:pt x="1422464" y="20087"/>
                  <a:pt x="1646129" y="0"/>
                </a:cubicBezTo>
                <a:cubicBezTo>
                  <a:pt x="1869794" y="-20087"/>
                  <a:pt x="2096739" y="24402"/>
                  <a:pt x="2299911" y="0"/>
                </a:cubicBezTo>
                <a:cubicBezTo>
                  <a:pt x="2503083" y="-24402"/>
                  <a:pt x="2609047" y="-13303"/>
                  <a:pt x="2883644" y="0"/>
                </a:cubicBezTo>
                <a:cubicBezTo>
                  <a:pt x="3158241" y="13303"/>
                  <a:pt x="3294639" y="4050"/>
                  <a:pt x="3502402" y="0"/>
                </a:cubicBezTo>
                <a:cubicBezTo>
                  <a:pt x="3519606" y="124957"/>
                  <a:pt x="3528924" y="402848"/>
                  <a:pt x="3502402" y="564286"/>
                </a:cubicBezTo>
                <a:cubicBezTo>
                  <a:pt x="3475880" y="725724"/>
                  <a:pt x="3526013" y="845700"/>
                  <a:pt x="3502402" y="1086100"/>
                </a:cubicBezTo>
                <a:cubicBezTo>
                  <a:pt x="3478791" y="1326500"/>
                  <a:pt x="3473624" y="1477275"/>
                  <a:pt x="3502402" y="1735332"/>
                </a:cubicBezTo>
                <a:cubicBezTo>
                  <a:pt x="3531180" y="1993389"/>
                  <a:pt x="3514122" y="2045868"/>
                  <a:pt x="3502402" y="2257146"/>
                </a:cubicBezTo>
                <a:cubicBezTo>
                  <a:pt x="3490682" y="2468424"/>
                  <a:pt x="3504739" y="2541251"/>
                  <a:pt x="3502402" y="2736486"/>
                </a:cubicBezTo>
                <a:cubicBezTo>
                  <a:pt x="3500065" y="2931721"/>
                  <a:pt x="3502284" y="3036468"/>
                  <a:pt x="3502402" y="3258299"/>
                </a:cubicBezTo>
                <a:cubicBezTo>
                  <a:pt x="3502520" y="3480130"/>
                  <a:pt x="3489318" y="3918804"/>
                  <a:pt x="3502402" y="4247317"/>
                </a:cubicBezTo>
                <a:cubicBezTo>
                  <a:pt x="3283427" y="4234957"/>
                  <a:pt x="3090223" y="4270906"/>
                  <a:pt x="2918668" y="4247317"/>
                </a:cubicBezTo>
                <a:cubicBezTo>
                  <a:pt x="2747113" y="4223728"/>
                  <a:pt x="2457485" y="4256339"/>
                  <a:pt x="2334935" y="4247317"/>
                </a:cubicBezTo>
                <a:cubicBezTo>
                  <a:pt x="2212385" y="4238295"/>
                  <a:pt x="2038531" y="4242001"/>
                  <a:pt x="1821249" y="4247317"/>
                </a:cubicBezTo>
                <a:cubicBezTo>
                  <a:pt x="1603967" y="4252633"/>
                  <a:pt x="1525966" y="4262013"/>
                  <a:pt x="1237515" y="4247317"/>
                </a:cubicBezTo>
                <a:cubicBezTo>
                  <a:pt x="949064" y="4232621"/>
                  <a:pt x="865918" y="4222509"/>
                  <a:pt x="653782" y="4247317"/>
                </a:cubicBezTo>
                <a:cubicBezTo>
                  <a:pt x="441646" y="4272125"/>
                  <a:pt x="316935" y="4214713"/>
                  <a:pt x="0" y="4247317"/>
                </a:cubicBezTo>
                <a:cubicBezTo>
                  <a:pt x="-15736" y="4094958"/>
                  <a:pt x="-10605" y="3782875"/>
                  <a:pt x="0" y="3640557"/>
                </a:cubicBezTo>
                <a:cubicBezTo>
                  <a:pt x="10605" y="3498239"/>
                  <a:pt x="-3449" y="3249061"/>
                  <a:pt x="0" y="3076271"/>
                </a:cubicBezTo>
                <a:cubicBezTo>
                  <a:pt x="3449" y="2903481"/>
                  <a:pt x="-23066" y="2640024"/>
                  <a:pt x="0" y="2469511"/>
                </a:cubicBezTo>
                <a:cubicBezTo>
                  <a:pt x="23066" y="2298998"/>
                  <a:pt x="24071" y="1971401"/>
                  <a:pt x="0" y="1820279"/>
                </a:cubicBezTo>
                <a:cubicBezTo>
                  <a:pt x="-24071" y="1669157"/>
                  <a:pt x="2328" y="1429092"/>
                  <a:pt x="0" y="1171046"/>
                </a:cubicBezTo>
                <a:cubicBezTo>
                  <a:pt x="-2328" y="913000"/>
                  <a:pt x="-29376" y="701617"/>
                  <a:pt x="0" y="521813"/>
                </a:cubicBezTo>
                <a:cubicBezTo>
                  <a:pt x="29376" y="342009"/>
                  <a:pt x="8890" y="213395"/>
                  <a:pt x="0" y="0"/>
                </a:cubicBezTo>
                <a:close/>
              </a:path>
              <a:path w="3502402" h="4247317" stroke="0" extrusionOk="0">
                <a:moveTo>
                  <a:pt x="0" y="0"/>
                </a:moveTo>
                <a:cubicBezTo>
                  <a:pt x="248881" y="13431"/>
                  <a:pt x="300133" y="5730"/>
                  <a:pt x="548710" y="0"/>
                </a:cubicBezTo>
                <a:cubicBezTo>
                  <a:pt x="797287" y="-5730"/>
                  <a:pt x="823187" y="-5547"/>
                  <a:pt x="1027371" y="0"/>
                </a:cubicBezTo>
                <a:cubicBezTo>
                  <a:pt x="1231555" y="5547"/>
                  <a:pt x="1427440" y="-31438"/>
                  <a:pt x="1681153" y="0"/>
                </a:cubicBezTo>
                <a:cubicBezTo>
                  <a:pt x="1934866" y="31438"/>
                  <a:pt x="2039815" y="17404"/>
                  <a:pt x="2229863" y="0"/>
                </a:cubicBezTo>
                <a:cubicBezTo>
                  <a:pt x="2419911" y="-17404"/>
                  <a:pt x="2618343" y="-20042"/>
                  <a:pt x="2778572" y="0"/>
                </a:cubicBezTo>
                <a:cubicBezTo>
                  <a:pt x="2938801" y="20042"/>
                  <a:pt x="3311675" y="-11436"/>
                  <a:pt x="3502402" y="0"/>
                </a:cubicBezTo>
                <a:cubicBezTo>
                  <a:pt x="3478399" y="259444"/>
                  <a:pt x="3484596" y="394412"/>
                  <a:pt x="3502402" y="521813"/>
                </a:cubicBezTo>
                <a:cubicBezTo>
                  <a:pt x="3520208" y="649214"/>
                  <a:pt x="3503551" y="903564"/>
                  <a:pt x="3502402" y="1128573"/>
                </a:cubicBezTo>
                <a:cubicBezTo>
                  <a:pt x="3501253" y="1353582"/>
                  <a:pt x="3493301" y="1495290"/>
                  <a:pt x="3502402" y="1650386"/>
                </a:cubicBezTo>
                <a:cubicBezTo>
                  <a:pt x="3511503" y="1805482"/>
                  <a:pt x="3524276" y="1983932"/>
                  <a:pt x="3502402" y="2172199"/>
                </a:cubicBezTo>
                <a:cubicBezTo>
                  <a:pt x="3480528" y="2360466"/>
                  <a:pt x="3510085" y="2529993"/>
                  <a:pt x="3502402" y="2778959"/>
                </a:cubicBezTo>
                <a:cubicBezTo>
                  <a:pt x="3494719" y="3027925"/>
                  <a:pt x="3508643" y="3225656"/>
                  <a:pt x="3502402" y="3428192"/>
                </a:cubicBezTo>
                <a:cubicBezTo>
                  <a:pt x="3496161" y="3630728"/>
                  <a:pt x="3534596" y="3860900"/>
                  <a:pt x="3502402" y="4247317"/>
                </a:cubicBezTo>
                <a:cubicBezTo>
                  <a:pt x="3256080" y="4236767"/>
                  <a:pt x="3124560" y="4256992"/>
                  <a:pt x="2918668" y="4247317"/>
                </a:cubicBezTo>
                <a:cubicBezTo>
                  <a:pt x="2712776" y="4237642"/>
                  <a:pt x="2631728" y="4250466"/>
                  <a:pt x="2404983" y="4247317"/>
                </a:cubicBezTo>
                <a:cubicBezTo>
                  <a:pt x="2178239" y="4244168"/>
                  <a:pt x="1977063" y="4245189"/>
                  <a:pt x="1821249" y="4247317"/>
                </a:cubicBezTo>
                <a:cubicBezTo>
                  <a:pt x="1665435" y="4249445"/>
                  <a:pt x="1325520" y="4246716"/>
                  <a:pt x="1167467" y="4247317"/>
                </a:cubicBezTo>
                <a:cubicBezTo>
                  <a:pt x="1009414" y="4247918"/>
                  <a:pt x="714737" y="4258390"/>
                  <a:pt x="583734" y="4247317"/>
                </a:cubicBezTo>
                <a:cubicBezTo>
                  <a:pt x="452731" y="4236244"/>
                  <a:pt x="158162" y="4241778"/>
                  <a:pt x="0" y="4247317"/>
                </a:cubicBezTo>
                <a:cubicBezTo>
                  <a:pt x="20600" y="3988336"/>
                  <a:pt x="1812" y="3869746"/>
                  <a:pt x="0" y="3725504"/>
                </a:cubicBezTo>
                <a:cubicBezTo>
                  <a:pt x="-1812" y="3581262"/>
                  <a:pt x="17264" y="3406457"/>
                  <a:pt x="0" y="3161217"/>
                </a:cubicBezTo>
                <a:cubicBezTo>
                  <a:pt x="-17264" y="2915977"/>
                  <a:pt x="-2864" y="2666245"/>
                  <a:pt x="0" y="2469511"/>
                </a:cubicBezTo>
                <a:cubicBezTo>
                  <a:pt x="2864" y="2272777"/>
                  <a:pt x="-29833" y="2164502"/>
                  <a:pt x="0" y="1862752"/>
                </a:cubicBezTo>
                <a:cubicBezTo>
                  <a:pt x="29833" y="1561002"/>
                  <a:pt x="-18106" y="1461542"/>
                  <a:pt x="0" y="1298465"/>
                </a:cubicBezTo>
                <a:cubicBezTo>
                  <a:pt x="18106" y="1135388"/>
                  <a:pt x="8880" y="975901"/>
                  <a:pt x="0" y="819125"/>
                </a:cubicBezTo>
                <a:cubicBezTo>
                  <a:pt x="-8880" y="662349"/>
                  <a:pt x="27668" y="274598"/>
                  <a:pt x="0" y="0"/>
                </a:cubicBezTo>
                <a:close/>
              </a:path>
            </a:pathLst>
          </a:custGeom>
          <a:solidFill>
            <a:srgbClr val="EFEFEF"/>
          </a:solidFill>
          <a:ln>
            <a:solidFill>
              <a:schemeClr val="bg2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/////////////////</a:t>
            </a:r>
            <a:r>
              <a:rPr lang="ko-KR" altLang="en-US" sz="9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구현부</a:t>
            </a:r>
            <a:r>
              <a:rPr lang="en-US" altLang="ko-KR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////////////////// </a:t>
            </a:r>
          </a:p>
          <a:p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def </a:t>
            </a:r>
            <a:r>
              <a:rPr lang="en-US" sz="900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init_network</a:t>
            </a: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()</a:t>
            </a: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:</a:t>
            </a:r>
            <a:b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network = {} # dictionary </a:t>
            </a:r>
            <a:r>
              <a:rPr lang="ko-KR" alt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타입 선언</a:t>
            </a:r>
            <a:br>
              <a:rPr lang="ko-KR" alt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network['W1'] = </a:t>
            </a:r>
            <a:r>
              <a:rPr lang="en-US" sz="9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([[0.1,0.3,0.5],[0.2,0.4,0.6]]) </a:t>
            </a:r>
            <a:b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network['b1'] = </a:t>
            </a:r>
            <a:r>
              <a:rPr lang="en-US" sz="9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([0.1,0.2,0.3]) </a:t>
            </a:r>
          </a:p>
          <a:p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network['W2'] = </a:t>
            </a:r>
            <a:r>
              <a:rPr lang="en-US" sz="9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([[0.1,0.4],[0.2,0.5],[0.3,0.6]]) </a:t>
            </a:r>
          </a:p>
          <a:p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network['b2'] = </a:t>
            </a:r>
            <a:r>
              <a:rPr lang="en-US" sz="9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([0.1,0.2])</a:t>
            </a:r>
            <a:b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network['W3'] = </a:t>
            </a:r>
            <a:r>
              <a:rPr lang="en-US" sz="9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([[0.1,0.3],[0.2,0.4]]) </a:t>
            </a:r>
          </a:p>
          <a:p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network['b3'] = </a:t>
            </a:r>
            <a:r>
              <a:rPr lang="en-US" sz="9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([0.1, 0.2])</a:t>
            </a:r>
          </a:p>
          <a:p>
            <a:b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return </a:t>
            </a: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network</a:t>
            </a:r>
            <a:b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b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def </a:t>
            </a: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forward(</a:t>
            </a:r>
            <a:r>
              <a:rPr lang="en-US" sz="900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network,x</a:t>
            </a: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:</a:t>
            </a:r>
            <a:br>
              <a:rPr lang="ko-KR" alt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W1, W2, W3 = network['W1'], network['W2'], network['W3']</a:t>
            </a:r>
            <a:b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b1, b2, b3 = network['b1'], network['b2'], network['b3’]</a:t>
            </a:r>
            <a:br>
              <a:rPr lang="ko-KR" alt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a1 = </a:t>
            </a:r>
            <a:r>
              <a:rPr lang="en-US" sz="900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np.dot</a:t>
            </a: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(x,W1) + b1</a:t>
            </a:r>
            <a:br>
              <a:rPr lang="ko-KR" alt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z1 = sigmoid(a1)</a:t>
            </a:r>
            <a:br>
              <a:rPr lang="ko-KR" alt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a2 = </a:t>
            </a:r>
            <a:r>
              <a:rPr lang="en-US" sz="900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np.dot</a:t>
            </a: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(z1,W2) + b2</a:t>
            </a:r>
            <a:br>
              <a:rPr lang="ko-KR" alt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z2 = sigmoid(a2)</a:t>
            </a:r>
            <a:br>
              <a:rPr lang="ko-KR" alt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a3 = </a:t>
            </a:r>
            <a:r>
              <a:rPr lang="en-US" sz="900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np.dot</a:t>
            </a: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(z2,W3) + b3</a:t>
            </a:r>
            <a:br>
              <a:rPr lang="ko-KR" alt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y = </a:t>
            </a:r>
            <a:r>
              <a:rPr lang="en-US" sz="900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identity_function</a:t>
            </a: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(a3)</a:t>
            </a:r>
            <a:br>
              <a:rPr lang="ko-KR" alt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br>
              <a:rPr lang="ko-KR" alt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return </a:t>
            </a: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y</a:t>
            </a:r>
          </a:p>
          <a:p>
            <a:b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/////////////////</a:t>
            </a:r>
            <a:r>
              <a:rPr lang="ko-KR" altLang="en-US" sz="9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실행부</a:t>
            </a:r>
            <a:r>
              <a:rPr lang="en-US" altLang="ko-KR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//////////////////</a:t>
            </a:r>
            <a:b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network = </a:t>
            </a:r>
            <a:r>
              <a:rPr lang="en-US" sz="900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init_network</a:t>
            </a: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()</a:t>
            </a:r>
            <a:b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x = </a:t>
            </a:r>
            <a:r>
              <a:rPr lang="en-US" sz="9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np.array</a:t>
            </a: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([1.0, 0.5])</a:t>
            </a:r>
          </a:p>
          <a:p>
            <a:br>
              <a:rPr lang="ko-KR" alt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y = </a:t>
            </a:r>
            <a:r>
              <a:rPr 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forward(network, x)</a:t>
            </a:r>
            <a:br>
              <a:rPr lang="ko-KR" alt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print(y)</a:t>
            </a:r>
            <a:endParaRPr lang="en-KR" sz="9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98F68-ED5C-0F94-2C81-F29008EBEE01}"/>
              </a:ext>
            </a:extLst>
          </p:cNvPr>
          <p:cNvSpPr txBox="1"/>
          <p:nvPr/>
        </p:nvSpPr>
        <p:spPr>
          <a:xfrm>
            <a:off x="4943670" y="2142962"/>
            <a:ext cx="4572000" cy="18543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✔︎ </a:t>
            </a:r>
            <a:r>
              <a:rPr lang="en-US" b="1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init_network</a:t>
            </a:r>
            <a:r>
              <a:rPr 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() </a:t>
            </a:r>
          </a:p>
          <a:p>
            <a:r>
              <a:rPr lang="ko-KR" altLang="en-US" sz="900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     </a:t>
            </a:r>
            <a:r>
              <a:rPr lang="ko-KR" altLang="en-US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가중치와 편향을 초기화하여 </a:t>
            </a:r>
            <a:r>
              <a:rPr lang="ko-KR" altLang="en-US" sz="1100" dirty="0" err="1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딕셔너리</a:t>
            </a:r>
            <a:r>
              <a:rPr lang="ko-KR" altLang="en-US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변수인 </a:t>
            </a:r>
            <a:r>
              <a:rPr lang="en-US" altLang="ko-KR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network</a:t>
            </a:r>
            <a:r>
              <a:rPr lang="ko-KR" altLang="en-US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 저장</a:t>
            </a:r>
            <a:endParaRPr lang="en-US" altLang="ko-KR" sz="9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sz="9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sz="9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sz="9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✔︎</a:t>
            </a:r>
            <a:r>
              <a:rPr lang="ko-KR" altLang="en-US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b="1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forward() </a:t>
            </a:r>
            <a:r>
              <a:rPr lang="en-US" altLang="ko-KR" sz="9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</a:p>
          <a:p>
            <a:r>
              <a:rPr lang="ko-KR" altLang="en-US" sz="10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      </a:t>
            </a:r>
            <a:r>
              <a:rPr lang="ko-KR" altLang="en-US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입력 신호를 출력으로 변환</a:t>
            </a:r>
            <a:r>
              <a:rPr lang="en-US" altLang="ko-KR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가중치</a:t>
            </a:r>
            <a:r>
              <a:rPr lang="en-US" altLang="ko-KR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편향 연산 </a:t>
            </a:r>
            <a:r>
              <a:rPr lang="en-US" altLang="ko-KR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</a:t>
            </a:r>
            <a:r>
              <a:rPr lang="ko-KR" altLang="en-US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활성화 함수</a:t>
            </a:r>
            <a:r>
              <a:rPr lang="en-US" altLang="ko-KR" sz="1100" dirty="0">
                <a:solidFill>
                  <a:srgbClr val="19264A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  <a:p>
            <a:endParaRPr lang="en-US" sz="105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sz="9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sz="9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KR" sz="900" dirty="0">
              <a:solidFill>
                <a:srgbClr val="19264A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907C564C-4775-A867-50B8-355579F68C17}"/>
              </a:ext>
            </a:extLst>
          </p:cNvPr>
          <p:cNvSpPr txBox="1"/>
          <p:nvPr/>
        </p:nvSpPr>
        <p:spPr>
          <a:xfrm>
            <a:off x="1353975" y="145271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4. 3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층 신경망 구현하기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EBABFBD0-A9E6-4E4D-E23B-FD145CB9B03E}"/>
              </a:ext>
            </a:extLst>
          </p:cNvPr>
          <p:cNvSpPr txBox="1"/>
          <p:nvPr/>
        </p:nvSpPr>
        <p:spPr>
          <a:xfrm>
            <a:off x="3896739" y="229811"/>
            <a:ext cx="1208662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구현 정리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5364238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87314" y="338627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5</a:t>
            </a:r>
            <a:r>
              <a:rPr 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출력층 설계하기</a:t>
            </a:r>
            <a:endParaRPr sz="22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13799" y="912600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항등 함수와 소프트맥스 함수 구현하기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B638682-327D-7F03-42A8-52212091AC96}"/>
              </a:ext>
            </a:extLst>
          </p:cNvPr>
          <p:cNvSpPr/>
          <p:nvPr/>
        </p:nvSpPr>
        <p:spPr>
          <a:xfrm>
            <a:off x="1866446" y="1727091"/>
            <a:ext cx="607219" cy="607219"/>
          </a:xfrm>
          <a:prstGeom prst="ellipse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F5EAF4C-68D3-561C-08F3-538B984B62DB}"/>
              </a:ext>
            </a:extLst>
          </p:cNvPr>
          <p:cNvSpPr/>
          <p:nvPr/>
        </p:nvSpPr>
        <p:spPr>
          <a:xfrm>
            <a:off x="1866445" y="2663314"/>
            <a:ext cx="607219" cy="607219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5E3B16C-85E4-42F7-D82E-05FBB59C4912}"/>
              </a:ext>
            </a:extLst>
          </p:cNvPr>
          <p:cNvSpPr/>
          <p:nvPr/>
        </p:nvSpPr>
        <p:spPr>
          <a:xfrm>
            <a:off x="1866444" y="3599537"/>
            <a:ext cx="607219" cy="607219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7AC3270-4B60-5124-0146-270069699195}"/>
              </a:ext>
            </a:extLst>
          </p:cNvPr>
          <p:cNvSpPr/>
          <p:nvPr/>
        </p:nvSpPr>
        <p:spPr>
          <a:xfrm>
            <a:off x="3159009" y="2195202"/>
            <a:ext cx="910071" cy="607219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R" sz="1100" b="0" i="0">
                <a:solidFill>
                  <a:srgbClr val="040C28"/>
                </a:solidFill>
                <a:effectLst/>
                <a:latin typeface="Apple SD Gothic Neo"/>
              </a:rPr>
              <a:t>σ</a:t>
            </a:r>
            <a:r>
              <a:rPr lang="en-US" altLang="ko-KR" sz="1100" b="0" i="0">
                <a:solidFill>
                  <a:srgbClr val="040C28"/>
                </a:solidFill>
                <a:effectLst/>
                <a:latin typeface="Apple SD Gothic Neo"/>
              </a:rPr>
              <a:t>( )</a:t>
            </a:r>
          </a:p>
          <a:p>
            <a:pPr algn="ctr"/>
            <a:endParaRPr lang="en-US" altLang="ko-KR" sz="1100">
              <a:solidFill>
                <a:srgbClr val="040C28"/>
              </a:solidFill>
              <a:latin typeface="Apple SD Gothic Neo"/>
            </a:endParaRPr>
          </a:p>
          <a:p>
            <a:pPr algn="ctr"/>
            <a:endParaRPr lang="ko-KR" altLang="en-US" sz="110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EB54A3F-E7CE-830E-0269-AC9792814DC0}"/>
              </a:ext>
            </a:extLst>
          </p:cNvPr>
          <p:cNvSpPr/>
          <p:nvPr/>
        </p:nvSpPr>
        <p:spPr>
          <a:xfrm>
            <a:off x="3159009" y="3182173"/>
            <a:ext cx="910071" cy="607219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R" sz="1100" b="0" i="0">
                <a:solidFill>
                  <a:srgbClr val="040C28"/>
                </a:solidFill>
                <a:effectLst/>
                <a:latin typeface="Apple SD Gothic Neo"/>
              </a:rPr>
              <a:t>σ</a:t>
            </a:r>
            <a:r>
              <a:rPr lang="en-US" altLang="ko-KR" sz="1100" b="0" i="0">
                <a:solidFill>
                  <a:srgbClr val="040C28"/>
                </a:solidFill>
                <a:effectLst/>
                <a:latin typeface="Apple SD Gothic Neo"/>
              </a:rPr>
              <a:t>( )</a:t>
            </a:r>
          </a:p>
          <a:p>
            <a:pPr algn="ctr"/>
            <a:endParaRPr lang="en-US" altLang="ko-KR" sz="1400">
              <a:solidFill>
                <a:srgbClr val="040C28"/>
              </a:solidFill>
              <a:latin typeface="Apple SD Gothic Neo"/>
            </a:endParaRPr>
          </a:p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5C38AE1-7CF6-6208-D26A-4072F7745297}"/>
              </a:ext>
            </a:extLst>
          </p:cNvPr>
          <p:cNvCxnSpPr>
            <a:cxnSpLocks/>
            <a:stCxn id="2" idx="6"/>
            <a:endCxn id="6" idx="2"/>
          </p:cNvCxnSpPr>
          <p:nvPr/>
        </p:nvCxnSpPr>
        <p:spPr>
          <a:xfrm>
            <a:off x="2473665" y="2030701"/>
            <a:ext cx="685344" cy="468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CBE8247-B8AE-191D-1580-D13C32437040}"/>
              </a:ext>
            </a:extLst>
          </p:cNvPr>
          <p:cNvCxnSpPr>
            <a:cxnSpLocks/>
            <a:stCxn id="2" idx="6"/>
            <a:endCxn id="7" idx="2"/>
          </p:cNvCxnSpPr>
          <p:nvPr/>
        </p:nvCxnSpPr>
        <p:spPr>
          <a:xfrm>
            <a:off x="2473665" y="2030701"/>
            <a:ext cx="685344" cy="1455082"/>
          </a:xfrm>
          <a:prstGeom prst="straightConnector1">
            <a:avLst/>
          </a:prstGeom>
          <a:ln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E143E044-E844-1F0A-C29F-D1FD8317A286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2473664" y="2498812"/>
            <a:ext cx="685345" cy="468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48CE2C3-3F16-E164-8CAB-916D294D1750}"/>
              </a:ext>
            </a:extLst>
          </p:cNvPr>
          <p:cNvCxnSpPr>
            <a:cxnSpLocks/>
            <a:stCxn id="4" idx="6"/>
            <a:endCxn id="7" idx="2"/>
          </p:cNvCxnSpPr>
          <p:nvPr/>
        </p:nvCxnSpPr>
        <p:spPr>
          <a:xfrm>
            <a:off x="2473664" y="2966924"/>
            <a:ext cx="685345" cy="518859"/>
          </a:xfrm>
          <a:prstGeom prst="straightConnector1">
            <a:avLst/>
          </a:prstGeom>
          <a:ln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1F4E6E42-4798-CC69-1375-196CCE1F28FF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 flipV="1">
            <a:off x="2473663" y="2498812"/>
            <a:ext cx="685346" cy="1404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605014A-38BB-CA11-958A-8DBAB137F306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 flipV="1">
            <a:off x="2473663" y="3485783"/>
            <a:ext cx="685346" cy="417364"/>
          </a:xfrm>
          <a:prstGeom prst="straightConnector1">
            <a:avLst/>
          </a:prstGeom>
          <a:ln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86FC1F4-698D-4F4A-4A57-52D6F0803303}"/>
              </a:ext>
            </a:extLst>
          </p:cNvPr>
          <p:cNvSpPr txBox="1"/>
          <p:nvPr/>
        </p:nvSpPr>
        <p:spPr>
          <a:xfrm>
            <a:off x="3229951" y="3864548"/>
            <a:ext cx="685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출력층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CBAABE56-0F32-5B0A-B66C-38202AEA196A}"/>
              </a:ext>
            </a:extLst>
          </p:cNvPr>
          <p:cNvSpPr/>
          <p:nvPr/>
        </p:nvSpPr>
        <p:spPr>
          <a:xfrm>
            <a:off x="3192028" y="2453578"/>
            <a:ext cx="350189" cy="228716"/>
          </a:xfrm>
          <a:prstGeom prst="ellipse">
            <a:avLst/>
          </a:prstGeom>
          <a:solidFill>
            <a:srgbClr val="EFEFEF"/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>
              <a:solidFill>
                <a:schemeClr val="tx1"/>
              </a:solidFill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9BFD98B5-10ED-3417-D8B4-CAB354DC1EAC}"/>
              </a:ext>
            </a:extLst>
          </p:cNvPr>
          <p:cNvCxnSpPr>
            <a:cxnSpLocks/>
          </p:cNvCxnSpPr>
          <p:nvPr/>
        </p:nvCxnSpPr>
        <p:spPr>
          <a:xfrm>
            <a:off x="3572623" y="2571746"/>
            <a:ext cx="85643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F4EE1C1E-7420-EF3C-9C5A-284CDACC5FA4}"/>
              </a:ext>
            </a:extLst>
          </p:cNvPr>
          <p:cNvCxnSpPr>
            <a:cxnSpLocks/>
          </p:cNvCxnSpPr>
          <p:nvPr/>
        </p:nvCxnSpPr>
        <p:spPr>
          <a:xfrm>
            <a:off x="3572623" y="3532773"/>
            <a:ext cx="85643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타원 38">
            <a:extLst>
              <a:ext uri="{FF2B5EF4-FFF2-40B4-BE49-F238E27FC236}">
                <a16:creationId xmlns:a16="http://schemas.microsoft.com/office/drawing/2014/main" id="{C82016B9-94A9-C1E3-E228-728AC6A6F9CA}"/>
              </a:ext>
            </a:extLst>
          </p:cNvPr>
          <p:cNvSpPr/>
          <p:nvPr/>
        </p:nvSpPr>
        <p:spPr>
          <a:xfrm>
            <a:off x="3675711" y="2453578"/>
            <a:ext cx="350189" cy="228716"/>
          </a:xfrm>
          <a:prstGeom prst="ellipse">
            <a:avLst/>
          </a:prstGeom>
          <a:solidFill>
            <a:srgbClr val="EFEFEF"/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>
              <a:solidFill>
                <a:schemeClr val="tx1"/>
              </a:solidFill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B798FA14-877D-98B5-67E3-587F2722B9D7}"/>
              </a:ext>
            </a:extLst>
          </p:cNvPr>
          <p:cNvSpPr/>
          <p:nvPr/>
        </p:nvSpPr>
        <p:spPr>
          <a:xfrm>
            <a:off x="3195735" y="3427301"/>
            <a:ext cx="350189" cy="228716"/>
          </a:xfrm>
          <a:prstGeom prst="ellipse">
            <a:avLst/>
          </a:prstGeom>
          <a:solidFill>
            <a:srgbClr val="EFEFEF"/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>
              <a:solidFill>
                <a:schemeClr val="tx1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38143B33-905F-B361-5322-29253ED85552}"/>
              </a:ext>
            </a:extLst>
          </p:cNvPr>
          <p:cNvSpPr/>
          <p:nvPr/>
        </p:nvSpPr>
        <p:spPr>
          <a:xfrm>
            <a:off x="3679418" y="3427301"/>
            <a:ext cx="350189" cy="228716"/>
          </a:xfrm>
          <a:prstGeom prst="ellipse">
            <a:avLst/>
          </a:prstGeom>
          <a:solidFill>
            <a:srgbClr val="EFEFEF"/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>
              <a:solidFill>
                <a:schemeClr val="tx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943BBDD-667C-916D-28E7-C88C86125D65}"/>
              </a:ext>
            </a:extLst>
          </p:cNvPr>
          <p:cNvSpPr txBox="1"/>
          <p:nvPr/>
        </p:nvSpPr>
        <p:spPr>
          <a:xfrm>
            <a:off x="3165545" y="2460214"/>
            <a:ext cx="4876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/>
              <a:t>a1(n)</a:t>
            </a:r>
            <a:endParaRPr lang="ko-KR" altLang="en-US" sz="80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D338215-50D0-CCC5-3064-7071319BD0F9}"/>
              </a:ext>
            </a:extLst>
          </p:cNvPr>
          <p:cNvSpPr txBox="1"/>
          <p:nvPr/>
        </p:nvSpPr>
        <p:spPr>
          <a:xfrm>
            <a:off x="3177869" y="3440573"/>
            <a:ext cx="4876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/>
              <a:t>a2(n)</a:t>
            </a:r>
            <a:endParaRPr lang="ko-KR" altLang="en-US" sz="8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06E4C87-BB20-A1DB-48ED-0689CAA3BBDD}"/>
              </a:ext>
            </a:extLst>
          </p:cNvPr>
          <p:cNvSpPr txBox="1"/>
          <p:nvPr/>
        </p:nvSpPr>
        <p:spPr>
          <a:xfrm>
            <a:off x="3714894" y="2460214"/>
            <a:ext cx="4876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/>
              <a:t>y1</a:t>
            </a:r>
            <a:endParaRPr lang="ko-KR" altLang="en-US" sz="80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33B9786-06DF-5592-9F02-8FBD73CB0EA8}"/>
              </a:ext>
            </a:extLst>
          </p:cNvPr>
          <p:cNvSpPr txBox="1"/>
          <p:nvPr/>
        </p:nvSpPr>
        <p:spPr>
          <a:xfrm>
            <a:off x="3714894" y="3433937"/>
            <a:ext cx="4876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/>
              <a:t>y1</a:t>
            </a:r>
            <a:endParaRPr lang="ko-KR" altLang="en-US" sz="800"/>
          </a:p>
        </p:txBody>
      </p:sp>
      <p:sp>
        <p:nvSpPr>
          <p:cNvPr id="56" name="Google Shape;432;g26bb4fbe5a0_0_0">
            <a:extLst>
              <a:ext uri="{FF2B5EF4-FFF2-40B4-BE49-F238E27FC236}">
                <a16:creationId xmlns:a16="http://schemas.microsoft.com/office/drawing/2014/main" id="{1D19A8EB-B4BE-A8F1-B44D-A188387977D1}"/>
              </a:ext>
            </a:extLst>
          </p:cNvPr>
          <p:cNvSpPr txBox="1"/>
          <p:nvPr/>
        </p:nvSpPr>
        <p:spPr>
          <a:xfrm>
            <a:off x="5262843" y="990702"/>
            <a:ext cx="3145200" cy="2449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200"/>
              <a:buFont typeface="Gowun Dodum"/>
              <a:buChar char="●"/>
            </a:pPr>
            <a:r>
              <a:rPr lang="ko-KR" altLang="en-US" sz="16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회귀 문제에서의 활성화 함수</a:t>
            </a:r>
            <a:endParaRPr lang="en-US" altLang="ko-KR" sz="16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200"/>
              <a:buFont typeface="Gowun Dodum"/>
              <a:buChar char="●"/>
            </a:pPr>
            <a:endParaRPr lang="en-US" sz="16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200"/>
              <a:buFont typeface="Gowun Dodum"/>
              <a:buChar char="●"/>
            </a:pPr>
            <a:endParaRPr lang="en-US" sz="16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200"/>
              <a:buFont typeface="Gowun Dodum"/>
              <a:buChar char="●"/>
            </a:pPr>
            <a:endParaRPr lang="en-US" sz="16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200"/>
              <a:buFont typeface="Gowun Dodum"/>
              <a:buChar char="●"/>
            </a:pPr>
            <a:endParaRPr lang="en-US" sz="16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200"/>
              <a:buFont typeface="Gowun Dodum"/>
              <a:buChar char="●"/>
            </a:pPr>
            <a:endParaRPr lang="en-US" sz="16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200"/>
              <a:buFont typeface="Gowun Dodum"/>
              <a:buChar char="●"/>
            </a:pPr>
            <a:endParaRPr sz="16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200"/>
              <a:buFont typeface="Gowun Dodum"/>
              <a:buChar char="●"/>
            </a:pPr>
            <a:r>
              <a:rPr lang="ko-KR" altLang="en-US" sz="16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분류 문제에서의 활성화 함수</a:t>
            </a:r>
            <a:endParaRPr sz="16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9862B2AD-0FF7-73D8-E42D-05C737DE3D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31420" y="1525577"/>
            <a:ext cx="1016869" cy="1234769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C62E85C7-4028-18E9-B2CD-9DC80FA546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57114" y="3469685"/>
            <a:ext cx="991175" cy="1234769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A352F231-0FF8-8E92-AB81-7A2DDDAE1433}"/>
              </a:ext>
            </a:extLst>
          </p:cNvPr>
          <p:cNvSpPr txBox="1"/>
          <p:nvPr/>
        </p:nvSpPr>
        <p:spPr>
          <a:xfrm>
            <a:off x="6923314" y="1950444"/>
            <a:ext cx="1118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항등함수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4018A33-EEEA-41E8-06F3-BC4BEE8E18E6}"/>
              </a:ext>
            </a:extLst>
          </p:cNvPr>
          <p:cNvSpPr txBox="1"/>
          <p:nvPr/>
        </p:nvSpPr>
        <p:spPr>
          <a:xfrm>
            <a:off x="6923314" y="3845021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소프트맥스 함수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5</a:t>
            </a:r>
            <a:r>
              <a:rPr 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출력층 설계하기</a:t>
            </a:r>
            <a:endParaRPr sz="22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13799" y="912600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소프트맥스 함수 구현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F6A8040-F4F8-3595-3424-A9FB61FD7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3799" y="1667782"/>
            <a:ext cx="3800475" cy="192405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C603FC-F405-3988-4523-8C4FBCA35391}"/>
              </a:ext>
            </a:extLst>
          </p:cNvPr>
          <p:cNvSpPr txBox="1"/>
          <p:nvPr/>
        </p:nvSpPr>
        <p:spPr>
          <a:xfrm>
            <a:off x="5515428" y="1991394"/>
            <a:ext cx="333958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n:</a:t>
            </a: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출력층의 뉴런 수</a:t>
            </a:r>
            <a:endParaRPr lang="en-US" altLang="ko-KR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y_k: </a:t>
            </a: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출력층의 뉴런 중 </a:t>
            </a:r>
            <a:r>
              <a:rPr lang="en-US" altLang="ko-KR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k </a:t>
            </a: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번째 출력</a:t>
            </a:r>
            <a:endParaRPr lang="en-US" altLang="ko-KR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exp(): </a:t>
            </a: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지수함수</a:t>
            </a:r>
            <a:endParaRPr lang="en-US" altLang="ko-KR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분자</a:t>
            </a:r>
            <a:r>
              <a:rPr lang="en-US" altLang="ko-KR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입력신호 </a:t>
            </a:r>
            <a:r>
              <a:rPr lang="en-US" altLang="ko-KR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a_k</a:t>
            </a: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지수함수</a:t>
            </a:r>
            <a:endParaRPr lang="en-US" altLang="ko-KR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분모</a:t>
            </a:r>
            <a:r>
              <a:rPr lang="en-US" altLang="ko-KR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모든 입력 신호의 지수함수의 합</a:t>
            </a:r>
            <a:endParaRPr lang="en-US" altLang="ko-KR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5525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5</a:t>
            </a:r>
            <a:r>
              <a:rPr 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출력층 설계하기</a:t>
            </a:r>
            <a:endParaRPr sz="22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13799" y="912600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소프트맥스 함수 구현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34BD095-7474-F60C-9A80-AE16F96FB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46" y="2849971"/>
            <a:ext cx="3339583" cy="147109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6097386-B771-15E3-DA85-5C50EA5E0E7C}"/>
              </a:ext>
            </a:extLst>
          </p:cNvPr>
          <p:cNvSpPr/>
          <p:nvPr/>
        </p:nvSpPr>
        <p:spPr>
          <a:xfrm>
            <a:off x="1735546" y="4354560"/>
            <a:ext cx="3339583" cy="399597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[  0.01821127 0.24519181 0.73659691  ]</a:t>
            </a:r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192FBE6D-CA2E-1228-240C-7476CBB33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3420" y="3121515"/>
            <a:ext cx="2357092" cy="1233045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7B9089C8-2B84-7A86-2C41-9363D1C88FAB}"/>
              </a:ext>
            </a:extLst>
          </p:cNvPr>
          <p:cNvCxnSpPr>
            <a:cxnSpLocks/>
          </p:cNvCxnSpPr>
          <p:nvPr/>
        </p:nvCxnSpPr>
        <p:spPr>
          <a:xfrm>
            <a:off x="5146549" y="3704538"/>
            <a:ext cx="6373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0" name="그림 29">
            <a:extLst>
              <a:ext uri="{FF2B5EF4-FFF2-40B4-BE49-F238E27FC236}">
                <a16:creationId xmlns:a16="http://schemas.microsoft.com/office/drawing/2014/main" id="{A4D9F386-F76F-9EB4-F0FC-6BEE240CD1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8206" y="1430266"/>
            <a:ext cx="2456652" cy="1243719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B023362-21ED-AD03-5F50-75D899E20E2C}"/>
              </a:ext>
            </a:extLst>
          </p:cNvPr>
          <p:cNvSpPr txBox="1"/>
          <p:nvPr/>
        </p:nvSpPr>
        <p:spPr>
          <a:xfrm>
            <a:off x="5075129" y="1544931"/>
            <a:ext cx="35705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분모</a:t>
            </a:r>
            <a:r>
              <a:rPr lang="en-US" altLang="ko-KR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sum(exp_a) -&gt;  array</a:t>
            </a: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</a:t>
            </a:r>
            <a:r>
              <a:rPr lang="en-US" altLang="ko-KR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지수함수 값들의 합</a:t>
            </a:r>
            <a:endParaRPr lang="en-US" altLang="ko-KR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분자</a:t>
            </a:r>
            <a:r>
              <a:rPr lang="en-US" altLang="ko-KR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exp_a -&gt; array</a:t>
            </a:r>
            <a:r>
              <a:rPr lang="ko-KR" altLang="en-US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지수함수 값</a:t>
            </a:r>
          </a:p>
        </p:txBody>
      </p:sp>
    </p:spTree>
    <p:extLst>
      <p:ext uri="{BB962C8B-B14F-4D97-AF65-F5344CB8AC3E}">
        <p14:creationId xmlns:p14="http://schemas.microsoft.com/office/powerpoint/2010/main" val="726164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5</a:t>
            </a:r>
            <a:r>
              <a:rPr 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출력층 설계하기</a:t>
            </a:r>
            <a:endParaRPr sz="22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54398" y="698615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소프트맥스 구현 시 주의점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C684FC-202A-6C1C-5A38-AC00EC5BF508}"/>
              </a:ext>
            </a:extLst>
          </p:cNvPr>
          <p:cNvSpPr txBox="1"/>
          <p:nvPr/>
        </p:nvSpPr>
        <p:spPr>
          <a:xfrm>
            <a:off x="1554398" y="1184102"/>
            <a:ext cx="63427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컴퓨터로 소프트맥스를 계산할 때 오버플로 문제 발생가능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b="1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오버플로</a:t>
            </a:r>
            <a:r>
              <a:rPr lang="en-US" altLang="ko-KR" b="1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(Overflow) </a:t>
            </a:r>
            <a:r>
              <a:rPr lang="en-US" altLang="ko-KR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표현할 수 있는 수의 범위가 한정되어 너무 큰 값은 표현할 수 없음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9BB0F8-98A4-AA55-AA38-F5FAB9642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398" y="1999064"/>
            <a:ext cx="3409950" cy="676275"/>
          </a:xfrm>
          <a:prstGeom prst="rect">
            <a:avLst/>
          </a:prstGeom>
          <a:ln>
            <a:solidFill>
              <a:schemeClr val="accent2">
                <a:shade val="95000"/>
                <a:satMod val="105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5578931-88A8-1449-AF19-B66D2B9CB8AC}"/>
              </a:ext>
            </a:extLst>
          </p:cNvPr>
          <p:cNvSpPr txBox="1"/>
          <p:nvPr/>
        </p:nvSpPr>
        <p:spPr>
          <a:xfrm>
            <a:off x="5754914" y="2183312"/>
            <a:ext cx="10466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exp(1010)</a:t>
            </a:r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D2B1358-65E6-0FDF-FE55-3FBE622FB4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1380" y="1864227"/>
            <a:ext cx="910324" cy="520185"/>
          </a:xfrm>
          <a:prstGeom prst="rect">
            <a:avLst/>
          </a:prstGeom>
          <a:ln>
            <a:solidFill>
              <a:srgbClr val="19264B"/>
            </a:solidFill>
          </a:ln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8438EB0-6665-47F0-36D4-D63CBC21C6AA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 flipV="1">
            <a:off x="4964348" y="2337201"/>
            <a:ext cx="79056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746A5AF-9CF1-3333-3146-8E56EEA52D78}"/>
              </a:ext>
            </a:extLst>
          </p:cNvPr>
          <p:cNvCxnSpPr>
            <a:cxnSpLocks/>
          </p:cNvCxnSpPr>
          <p:nvPr/>
        </p:nvCxnSpPr>
        <p:spPr>
          <a:xfrm flipV="1">
            <a:off x="6740629" y="2351640"/>
            <a:ext cx="419326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B9F6121-3124-F369-BFBA-036F313C0165}"/>
              </a:ext>
            </a:extLst>
          </p:cNvPr>
          <p:cNvSpPr/>
          <p:nvPr/>
        </p:nvSpPr>
        <p:spPr>
          <a:xfrm>
            <a:off x="7011306" y="2439318"/>
            <a:ext cx="1792405" cy="324377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array( [nan, nan, nan] )</a:t>
            </a:r>
            <a:endParaRPr lang="ko-KR" altLang="en-US" sz="120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8C8F83B2-12FD-7C34-4028-D1D83AFB5F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4398" y="3123064"/>
            <a:ext cx="3029127" cy="1823149"/>
          </a:xfrm>
          <a:prstGeom prst="rect">
            <a:avLst/>
          </a:prstGeom>
          <a:ln>
            <a:solidFill>
              <a:srgbClr val="19264B"/>
            </a:solidFill>
          </a:ln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89E33B7-755A-6E50-FA3F-C3F369750E66}"/>
              </a:ext>
            </a:extLst>
          </p:cNvPr>
          <p:cNvSpPr txBox="1"/>
          <p:nvPr/>
        </p:nvSpPr>
        <p:spPr>
          <a:xfrm>
            <a:off x="4686773" y="3123064"/>
            <a:ext cx="4388316" cy="1777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ko-KR" altLang="en-US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첫 번째 번형에서 </a:t>
            </a:r>
            <a:r>
              <a:rPr lang="en-US" altLang="ko-KR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</a:t>
            </a:r>
            <a:r>
              <a:rPr lang="ko-KR" altLang="en-US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라는 임의의 정수를 분자와 분보 양쪽에 곱함</a:t>
            </a:r>
            <a:endParaRPr lang="en-US" altLang="ko-KR" sz="1100" b="0" i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endParaRPr lang="ko-KR" altLang="en-US" sz="1050"/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altLang="ko-KR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</a:t>
            </a:r>
            <a:r>
              <a:rPr lang="ko-KR" altLang="en-US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지수 함수 </a:t>
            </a:r>
            <a:r>
              <a:rPr lang="en-US" altLang="ko-KR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exp() </a:t>
            </a:r>
            <a:r>
              <a:rPr lang="ko-KR" altLang="en-US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안으로 옮겨 </a:t>
            </a:r>
            <a:r>
              <a:rPr lang="en-US" altLang="ko-KR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logC</a:t>
            </a:r>
            <a:r>
              <a:rPr lang="ko-KR" altLang="en-US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로 만듬</a:t>
            </a:r>
            <a:endParaRPr lang="en-US" altLang="ko-KR" sz="1100" b="0" i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endParaRPr lang="ko-KR" altLang="en-US" sz="1100" b="0" i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altLang="ko-KR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logC</a:t>
            </a:r>
            <a:r>
              <a:rPr lang="ko-KR" altLang="en-US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</a:t>
            </a:r>
            <a:r>
              <a:rPr lang="en-US" altLang="ko-KR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C'</a:t>
            </a:r>
            <a:r>
              <a:rPr lang="ko-KR" altLang="en-US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라는 새로운 기호로 바꿈</a:t>
            </a:r>
            <a:endParaRPr lang="en-US" altLang="ko-KR" sz="1100" b="0" i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endParaRPr lang="ko-KR" altLang="en-US" sz="1100" b="0" i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ko-KR" altLang="en-US" sz="11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소프트맥스의 지수 함수를 계산할 어떤 정수를 더해도 </a:t>
            </a:r>
            <a:r>
              <a:rPr lang="en-US" altLang="ko-KR" sz="11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11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혹은 빼도</a:t>
            </a:r>
            <a:r>
              <a:rPr lang="en-US" altLang="ko-KR" sz="11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sz="1100" b="1" i="0">
                <a:solidFill>
                  <a:srgbClr val="C0000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결과는 바뀌지 않음</a:t>
            </a:r>
            <a:endParaRPr lang="en-US" altLang="ko-KR" sz="1100" b="1" i="0">
              <a:solidFill>
                <a:srgbClr val="C00000"/>
              </a:solidFill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endParaRPr lang="ko-KR" altLang="en-US" sz="1100" b="0" i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ko-KR" altLang="en-US" sz="1100" b="0" i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오버플로를 막을 목적으로는 입력 신호 중 </a:t>
            </a:r>
            <a:r>
              <a:rPr lang="ko-KR" altLang="en-US" sz="1100" b="0" i="0">
                <a:solidFill>
                  <a:srgbClr val="002060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최대값을 이용하는 것이 일반적</a:t>
            </a:r>
          </a:p>
        </p:txBody>
      </p:sp>
      <p:sp>
        <p:nvSpPr>
          <p:cNvPr id="33" name="화살표: 아래쪽 32">
            <a:extLst>
              <a:ext uri="{FF2B5EF4-FFF2-40B4-BE49-F238E27FC236}">
                <a16:creationId xmlns:a16="http://schemas.microsoft.com/office/drawing/2014/main" id="{010DB104-711A-7E29-A42E-B8C208826FB7}"/>
              </a:ext>
            </a:extLst>
          </p:cNvPr>
          <p:cNvSpPr/>
          <p:nvPr/>
        </p:nvSpPr>
        <p:spPr>
          <a:xfrm>
            <a:off x="4365523" y="2751636"/>
            <a:ext cx="1688690" cy="261840"/>
          </a:xfrm>
          <a:prstGeom prst="downArrow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296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5</a:t>
            </a:r>
            <a:r>
              <a:rPr 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출력층 설계하기</a:t>
            </a:r>
            <a:endParaRPr sz="22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54398" y="698615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소프트맥스 구현 시 주의점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B4339F1-BFCC-9E33-D256-D4A9E5C61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398" y="1370877"/>
            <a:ext cx="4391025" cy="2105025"/>
          </a:xfrm>
          <a:prstGeom prst="rect">
            <a:avLst/>
          </a:prstGeom>
          <a:ln>
            <a:solidFill>
              <a:srgbClr val="19264B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531B9F-72CC-EC2B-5416-5F2E8C6794E1}"/>
              </a:ext>
            </a:extLst>
          </p:cNvPr>
          <p:cNvSpPr txBox="1"/>
          <p:nvPr/>
        </p:nvSpPr>
        <p:spPr>
          <a:xfrm>
            <a:off x="6055199" y="1546226"/>
            <a:ext cx="306880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ko-KR" sz="1200" b="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 = </a:t>
            </a:r>
            <a:r>
              <a:rPr lang="ko-KR" altLang="en-US" sz="1200" b="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입력 신호 중 최대 값</a:t>
            </a:r>
            <a:endParaRPr lang="en-US" altLang="ko-KR" sz="1200" b="0" i="0">
              <a:solidFill>
                <a:srgbClr val="19264B"/>
              </a:solidFill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120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1200" b="0" i="0">
              <a:solidFill>
                <a:srgbClr val="19264B"/>
              </a:solidFill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ko-KR" sz="120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exp(a - c) = </a:t>
            </a:r>
            <a:r>
              <a:rPr lang="ko-KR" altLang="en-US" sz="120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각</a:t>
            </a:r>
            <a:r>
              <a:rPr lang="en-US" altLang="ko-KR" sz="120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120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입력 신호에서 최댓값을 뺀 후 지수 함수를 적용한 값</a:t>
            </a:r>
            <a:endParaRPr lang="en-US" altLang="ko-KR" sz="120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120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120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ko-KR" sz="120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sum(exp_a) =  </a:t>
            </a:r>
            <a:r>
              <a:rPr lang="ko-KR" altLang="en-US" sz="120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최댓값을 뺀 입력 신호의 지수함수 값을 전부 합친 값</a:t>
            </a:r>
            <a:endParaRPr lang="en-US" altLang="ko-KR" sz="1200" b="0" i="0">
              <a:solidFill>
                <a:srgbClr val="19264B"/>
              </a:solidFill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9177F19-F4FD-4809-AFA4-A60C1F32FF8E}"/>
              </a:ext>
            </a:extLst>
          </p:cNvPr>
          <p:cNvSpPr/>
          <p:nvPr/>
        </p:nvSpPr>
        <p:spPr>
          <a:xfrm>
            <a:off x="1489084" y="3959399"/>
            <a:ext cx="1792405" cy="324377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array( [nan, nan, nan] )</a:t>
            </a:r>
            <a:endParaRPr lang="ko-KR" altLang="en-US" sz="120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410B20B-233C-712E-55CA-A2143EB59646}"/>
              </a:ext>
            </a:extLst>
          </p:cNvPr>
          <p:cNvSpPr/>
          <p:nvPr/>
        </p:nvSpPr>
        <p:spPr>
          <a:xfrm>
            <a:off x="4484915" y="3959398"/>
            <a:ext cx="4391025" cy="324377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array( [9.999546000e-01, 4.53978686e-05, 2.06106005e-09] )</a:t>
            </a:r>
            <a:endParaRPr lang="ko-KR" altLang="en-US" sz="120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BC877AC-34B2-4478-DC27-FEA8A1CEEAEC}"/>
              </a:ext>
            </a:extLst>
          </p:cNvPr>
          <p:cNvCxnSpPr/>
          <p:nvPr/>
        </p:nvCxnSpPr>
        <p:spPr>
          <a:xfrm>
            <a:off x="3519714" y="4114329"/>
            <a:ext cx="711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77242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5</a:t>
            </a:r>
            <a:r>
              <a:rPr 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출력층 설계하기</a:t>
            </a:r>
            <a:endParaRPr sz="22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54398" y="698615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소프트맥스 함수의 특징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C678C4-21B6-CFC9-6A51-0873EF63DA40}"/>
              </a:ext>
            </a:extLst>
          </p:cNvPr>
          <p:cNvSpPr txBox="1"/>
          <p:nvPr/>
        </p:nvSpPr>
        <p:spPr>
          <a:xfrm>
            <a:off x="1554398" y="1130707"/>
            <a:ext cx="30688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문제를 통계적으로 대응할 수 있음</a:t>
            </a:r>
            <a:endParaRPr lang="en-US" altLang="ko-KR" sz="1200" b="1" i="0">
              <a:solidFill>
                <a:srgbClr val="19264B"/>
              </a:solidFill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l"/>
            <a:endParaRPr lang="en-US" altLang="ko-KR" sz="120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1200" b="0" i="0">
              <a:solidFill>
                <a:srgbClr val="19264B"/>
              </a:solidFill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0A8E93-58EC-6C90-F3DA-D32AC90319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006" y="1453872"/>
            <a:ext cx="2456652" cy="1243719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887BD8-B139-F906-9D8B-4482BDD2B965}"/>
              </a:ext>
            </a:extLst>
          </p:cNvPr>
          <p:cNvSpPr txBox="1"/>
          <p:nvPr/>
        </p:nvSpPr>
        <p:spPr>
          <a:xfrm>
            <a:off x="4442385" y="1645341"/>
            <a:ext cx="3934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결국 식의 전체적인 형태는 해당 값 </a:t>
            </a:r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전체 값 </a:t>
            </a:r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=&gt; </a:t>
            </a:r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확률로 해석이 가능하다</a:t>
            </a:r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때문에 </a:t>
            </a:r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0</a:t>
            </a:r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과 </a:t>
            </a:r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 </a:t>
            </a:r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사이의 값을 가진다</a:t>
            </a:r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489781-9329-D901-65B4-82FAAFF64EA1}"/>
              </a:ext>
            </a:extLst>
          </p:cNvPr>
          <p:cNvSpPr txBox="1"/>
          <p:nvPr/>
        </p:nvSpPr>
        <p:spPr>
          <a:xfrm>
            <a:off x="1640006" y="2809083"/>
            <a:ext cx="30688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상대적인 비교 가능</a:t>
            </a:r>
            <a:endParaRPr lang="en-US" altLang="ko-KR" sz="12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1200" b="0" i="0">
              <a:solidFill>
                <a:srgbClr val="19264B"/>
              </a:solidFill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C05EF6-D314-3692-6842-9C4203D99905}"/>
              </a:ext>
            </a:extLst>
          </p:cNvPr>
          <p:cNvSpPr txBox="1"/>
          <p:nvPr/>
        </p:nvSpPr>
        <p:spPr>
          <a:xfrm>
            <a:off x="1554398" y="3092752"/>
            <a:ext cx="6662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예를 들어 신경망을 통해 개와 고양이</a:t>
            </a:r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말을 분류한다고 하자</a:t>
            </a:r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이들의 결과 값을 통계적으로 대응할 수 있으며</a:t>
            </a:r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상대적인 비교가 가능하기에</a:t>
            </a:r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분류 모델에 적합하다</a:t>
            </a:r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E511559-F08F-2C54-20F8-2B0E685618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015" y="3663180"/>
            <a:ext cx="1066555" cy="101058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BA7783A-749D-C2B5-EA3E-E463392C5D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0345" y="3663180"/>
            <a:ext cx="1066555" cy="101058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0C160037-A671-3799-73E9-297C89A209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19001" y="3663180"/>
            <a:ext cx="1066554" cy="101058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F44543F-2FAD-6A9D-9F51-65019267FA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68027" y="3663181"/>
            <a:ext cx="1066553" cy="1003590"/>
          </a:xfrm>
          <a:prstGeom prst="rect">
            <a:avLst/>
          </a:prstGeom>
          <a:ln>
            <a:solidFill>
              <a:srgbClr val="19264B"/>
            </a:solidFill>
          </a:ln>
        </p:spPr>
      </p:pic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9CBA04D-CDCD-623A-38DF-C848B85A626C}"/>
              </a:ext>
            </a:extLst>
          </p:cNvPr>
          <p:cNvCxnSpPr/>
          <p:nvPr/>
        </p:nvCxnSpPr>
        <p:spPr>
          <a:xfrm>
            <a:off x="3322320" y="4135120"/>
            <a:ext cx="894080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4798044-D41A-0862-88B0-0193EF1FD094}"/>
              </a:ext>
            </a:extLst>
          </p:cNvPr>
          <p:cNvSpPr txBox="1"/>
          <p:nvPr/>
        </p:nvSpPr>
        <p:spPr>
          <a:xfrm>
            <a:off x="4565973" y="4642334"/>
            <a:ext cx="9632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dog: 92%</a:t>
            </a:r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B1D44B-FD2E-7F5B-A5FC-2DD6592D7F86}"/>
              </a:ext>
            </a:extLst>
          </p:cNvPr>
          <p:cNvSpPr txBox="1"/>
          <p:nvPr/>
        </p:nvSpPr>
        <p:spPr>
          <a:xfrm>
            <a:off x="6029787" y="4666771"/>
            <a:ext cx="7793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cat: 6%</a:t>
            </a:r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2CD75D-CD81-710F-D386-F1677FC2D26B}"/>
              </a:ext>
            </a:extLst>
          </p:cNvPr>
          <p:cNvSpPr txBox="1"/>
          <p:nvPr/>
        </p:nvSpPr>
        <p:spPr>
          <a:xfrm>
            <a:off x="7371716" y="4642334"/>
            <a:ext cx="8448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cow: 2%</a:t>
            </a:r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86BD48-0701-27D1-2673-B015C644E612}"/>
              </a:ext>
            </a:extLst>
          </p:cNvPr>
          <p:cNvSpPr txBox="1"/>
          <p:nvPr/>
        </p:nvSpPr>
        <p:spPr>
          <a:xfrm>
            <a:off x="2276294" y="4642334"/>
            <a:ext cx="9632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dog</a:t>
            </a:r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59215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5</a:t>
            </a:r>
            <a:r>
              <a:rPr 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출력층 설계하기</a:t>
            </a:r>
            <a:endParaRPr sz="22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54398" y="698615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소프트맥스 함수의 특징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C678C4-21B6-CFC9-6A51-0873EF63DA40}"/>
              </a:ext>
            </a:extLst>
          </p:cNvPr>
          <p:cNvSpPr txBox="1"/>
          <p:nvPr/>
        </p:nvSpPr>
        <p:spPr>
          <a:xfrm>
            <a:off x="1554398" y="1130707"/>
            <a:ext cx="30688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결과가 더욱 확실하게 나올 수 있다</a:t>
            </a:r>
            <a:endParaRPr lang="en-US" altLang="ko-KR" sz="12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ko-KR" sz="1200" b="0" i="0">
              <a:solidFill>
                <a:srgbClr val="19264B"/>
              </a:solidFill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489781-9329-D901-65B4-82FAAFF64EA1}"/>
              </a:ext>
            </a:extLst>
          </p:cNvPr>
          <p:cNvSpPr txBox="1"/>
          <p:nvPr/>
        </p:nvSpPr>
        <p:spPr>
          <a:xfrm>
            <a:off x="1554397" y="2382451"/>
            <a:ext cx="30688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ko-KR" altLang="en-US" sz="1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각 원소의 대소관계는 변하지 않는다</a:t>
            </a:r>
            <a:endParaRPr lang="en-US" altLang="ko-KR" sz="1200" b="1" i="0">
              <a:solidFill>
                <a:srgbClr val="19264B"/>
              </a:solidFill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3E814C-BC48-D1C6-0D71-BACC183E9C78}"/>
              </a:ext>
            </a:extLst>
          </p:cNvPr>
          <p:cNvSpPr txBox="1"/>
          <p:nvPr/>
        </p:nvSpPr>
        <p:spPr>
          <a:xfrm>
            <a:off x="1647774" y="1433961"/>
            <a:ext cx="6393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0" i="0">
                <a:solidFill>
                  <a:srgbClr val="0D0D0D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자연상수의 지수를 사용하지 않고도 상대적인 비교를 통한 수치를 얻을 수는 있지만</a:t>
            </a:r>
            <a:r>
              <a:rPr lang="en-US" altLang="ko-KR" sz="1200" b="0" i="0">
                <a:solidFill>
                  <a:srgbClr val="0D0D0D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b="0" i="0">
                <a:solidFill>
                  <a:srgbClr val="0D0D0D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지수 함수를 적용함으로써</a:t>
            </a:r>
            <a:r>
              <a:rPr lang="en-US" altLang="ko-KR" sz="1200" b="0" i="0">
                <a:solidFill>
                  <a:srgbClr val="0D0D0D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b="0" i="0">
                <a:solidFill>
                  <a:srgbClr val="0D0D0D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분류 결과의 차이를 더욱 강조할 수 있다</a:t>
            </a:r>
            <a:r>
              <a:rPr lang="en-US" altLang="ko-KR" sz="1200" b="0" i="0">
                <a:solidFill>
                  <a:srgbClr val="0D0D0D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1200" b="0" i="0">
                <a:solidFill>
                  <a:srgbClr val="0D0D0D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이는 특히 입력값들이 서로 비슷한 크기를 가질 때 유용하며</a:t>
            </a:r>
            <a:r>
              <a:rPr lang="en-US" altLang="ko-KR" sz="1200" b="0" i="0">
                <a:solidFill>
                  <a:srgbClr val="0D0D0D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b="0" i="0">
                <a:solidFill>
                  <a:srgbClr val="0D0D0D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소프트맥스 함수를 통해 계산된 확률 값은 분류에 대한 결정이 더욱 분명하게 이루어질 수 있도록 도와준다</a:t>
            </a:r>
            <a:r>
              <a:rPr lang="en-US" altLang="ko-KR" sz="1200" b="0" i="0">
                <a:solidFill>
                  <a:srgbClr val="0D0D0D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..</a:t>
            </a:r>
            <a:endParaRPr lang="ko-KR" altLang="en-US" sz="120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6B349A-820E-A2B8-70A2-0485587C69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0313" y="2710249"/>
            <a:ext cx="1732944" cy="2319229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76030AC-78F1-25D7-CC17-95BC22D3EE17}"/>
              </a:ext>
            </a:extLst>
          </p:cNvPr>
          <p:cNvSpPr txBox="1"/>
          <p:nvPr/>
        </p:nvSpPr>
        <p:spPr>
          <a:xfrm>
            <a:off x="3831237" y="3217827"/>
            <a:ext cx="4209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y = exp(x) </a:t>
            </a:r>
            <a:r>
              <a:rPr lang="ko-KR" altLang="en-US" sz="12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는</a:t>
            </a:r>
            <a:r>
              <a:rPr lang="en-US" altLang="ko-KR" sz="12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12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왼쪽처럼 단조증가 함수이다</a:t>
            </a:r>
            <a:endParaRPr lang="en-US" altLang="ko-KR" sz="120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소프트맥스 함수를 적용해도 출력이 가장 큰 뉴련의 위치는 달라지지 않는다 </a:t>
            </a:r>
            <a:r>
              <a:rPr lang="en-US" altLang="ko-KR" sz="12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</a:t>
            </a:r>
            <a:r>
              <a:rPr lang="ko-KR" altLang="en-US" sz="12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신경망으로 분류시 적용 생략 가능</a:t>
            </a:r>
            <a:endParaRPr lang="en-US" altLang="ko-KR" sz="120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b="0" i="0">
                <a:solidFill>
                  <a:srgbClr val="0D0D0D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다중 클래스 분류 문제에서 확률적 해석이 중요할 때 필요함</a:t>
            </a:r>
            <a:endParaRPr lang="ko-KR" altLang="en-US" sz="120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47448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946069FA-8E56-D418-DD7B-047C67D7AEA5}"/>
              </a:ext>
            </a:extLst>
          </p:cNvPr>
          <p:cNvSpPr/>
          <p:nvPr/>
        </p:nvSpPr>
        <p:spPr>
          <a:xfrm>
            <a:off x="1527729" y="2619402"/>
            <a:ext cx="6522803" cy="945222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클래스 수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3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 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고양이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  <a:p>
            <a:pPr algn="l"/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출력층 뉴런 수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3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</a:t>
            </a:r>
          </a:p>
          <a:p>
            <a:pPr algn="l"/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각 뉴런은 이미지가 특정 클래스</a:t>
            </a:r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고양이</a:t>
            </a:r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</a:t>
            </a:r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</a:t>
            </a:r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 속할 확률을 나타내며</a:t>
            </a:r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가장 높은 확률을 출력하는 뉴런이 모델의 예측을 결정한다</a:t>
            </a:r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4B380A-6BCC-8FF1-BD36-52E7321D3673}"/>
              </a:ext>
            </a:extLst>
          </p:cNvPr>
          <p:cNvSpPr/>
          <p:nvPr/>
        </p:nvSpPr>
        <p:spPr>
          <a:xfrm>
            <a:off x="1527730" y="1701880"/>
            <a:ext cx="6522803" cy="86987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클래스 수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10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 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(0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부터 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9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까지의 숫자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  <a:p>
            <a:pPr algn="l"/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출력층 뉴런 수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10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</a:t>
            </a:r>
          </a:p>
          <a:p>
            <a:pPr algn="l"/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각 뉴런은 특정 숫자가 이미지에 표시된 확률을 나타내며</a:t>
            </a:r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가장 높은 확률을 출력하는 뉴런의 인덱스가 모델의 예측으로 사용된다</a:t>
            </a:r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</p:txBody>
      </p:sp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5</a:t>
            </a:r>
            <a:r>
              <a:rPr lang="ko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출력층 설계하기</a:t>
            </a:r>
            <a:endParaRPr sz="2200" b="1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54398" y="698615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소프트맥스 출력의 뉴런 수 정하기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D045D0-1F2F-B4A1-C2F5-33202E78D9BF}"/>
              </a:ext>
            </a:extLst>
          </p:cNvPr>
          <p:cNvSpPr txBox="1"/>
          <p:nvPr/>
        </p:nvSpPr>
        <p:spPr>
          <a:xfrm>
            <a:off x="1527728" y="1226314"/>
            <a:ext cx="495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>
                <a:solidFill>
                  <a:schemeClr val="tx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&gt;&gt; </a:t>
            </a:r>
            <a:r>
              <a:rPr lang="ko-KR" altLang="en-US" sz="1800" b="1">
                <a:solidFill>
                  <a:schemeClr val="tx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출력층의 뉴런 수 </a:t>
            </a:r>
            <a:r>
              <a:rPr lang="en-US" altLang="ko-KR" sz="1800" b="1">
                <a:solidFill>
                  <a:schemeClr val="tx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= </a:t>
            </a:r>
            <a:r>
              <a:rPr lang="ko-KR" altLang="en-US" sz="1800" b="1">
                <a:solidFill>
                  <a:schemeClr val="tx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분류하고 싶은 클래스의 수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3E89FFC-7EDE-B4C4-8BC1-65235D7B848A}"/>
              </a:ext>
            </a:extLst>
          </p:cNvPr>
          <p:cNvSpPr/>
          <p:nvPr/>
        </p:nvSpPr>
        <p:spPr>
          <a:xfrm>
            <a:off x="1527728" y="3595506"/>
            <a:ext cx="6522803" cy="945223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클래스 수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5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 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매우 부정적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부정적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중립적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긍정적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매우 긍정적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  <a:p>
            <a:pPr algn="l"/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출력층 뉴런 수</a:t>
            </a:r>
            <a:r>
              <a:rPr lang="en-US" altLang="ko-KR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5</a:t>
            </a:r>
            <a:r>
              <a:rPr lang="ko-KR" altLang="en-US" sz="1200" b="1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</a:t>
            </a:r>
          </a:p>
          <a:p>
            <a:pPr algn="l"/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출력층에는 </a:t>
            </a:r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</a:t>
            </a:r>
            <a:r>
              <a:rPr lang="ko-KR" altLang="en-US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개의 뉴런을 사용하여 각 감정 상태에 대한 확률을 출력하고</a:t>
            </a:r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가장 높은 확률을 가진 뉴런이 해당 텍스트의 감정 상태를 나타낸다</a:t>
            </a:r>
            <a:r>
              <a:rPr lang="en-US" altLang="ko-KR" sz="1200" i="0">
                <a:solidFill>
                  <a:srgbClr val="19264B"/>
                </a:solidFill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05425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6. </a:t>
            </a:r>
            <a:r>
              <a:rPr lang="ko-KR" altLang="en-US" sz="2200" b="1" dirty="0" err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손글씨</a:t>
            </a:r>
            <a:r>
              <a:rPr lang="ko-KR" altLang="en-US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숫자 인식</a:t>
            </a:r>
            <a:endParaRPr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54399" y="698615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MNIST </a:t>
            </a:r>
            <a:r>
              <a:rPr lang="ko-KR" altLang="en-US" sz="1700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데이터셋</a:t>
            </a:r>
            <a:endParaRPr sz="1700" b="1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AE0CEE1-1D2E-4C88-8742-9F32ABFC38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4" y="1184103"/>
            <a:ext cx="2543186" cy="24885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076394-71D9-4557-9B90-88E9D1194FEE}"/>
              </a:ext>
            </a:extLst>
          </p:cNvPr>
          <p:cNvSpPr txBox="1"/>
          <p:nvPr/>
        </p:nvSpPr>
        <p:spPr>
          <a:xfrm>
            <a:off x="3619770" y="802859"/>
            <a:ext cx="18952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손글씨</a:t>
            </a:r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숫자 이미지 집합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409BADA-93B7-4E34-B309-40E3D5E56384}"/>
              </a:ext>
            </a:extLst>
          </p:cNvPr>
          <p:cNvCxnSpPr>
            <a:endCxn id="6" idx="1"/>
          </p:cNvCxnSpPr>
          <p:nvPr/>
        </p:nvCxnSpPr>
        <p:spPr>
          <a:xfrm flipV="1">
            <a:off x="3278981" y="941359"/>
            <a:ext cx="340789" cy="1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EFFF7F52-97E3-4876-9DDF-07F684DB3C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7149" y="1165228"/>
            <a:ext cx="5153775" cy="248859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247B545-B952-4CA9-BAF8-579DA99696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1323" y="3833441"/>
            <a:ext cx="1366330" cy="1047520"/>
          </a:xfrm>
          <a:prstGeom prst="rect">
            <a:avLst/>
          </a:prstGeom>
        </p:spPr>
      </p:pic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585E03D0-F51C-42E0-81EA-201A429BAA64}"/>
              </a:ext>
            </a:extLst>
          </p:cNvPr>
          <p:cNvSpPr/>
          <p:nvPr/>
        </p:nvSpPr>
        <p:spPr>
          <a:xfrm>
            <a:off x="5514976" y="4179095"/>
            <a:ext cx="950119" cy="3643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A49D12-4C12-469F-B0C1-0F3B9EDF25F0}"/>
              </a:ext>
            </a:extLst>
          </p:cNvPr>
          <p:cNvSpPr txBox="1"/>
          <p:nvPr/>
        </p:nvSpPr>
        <p:spPr>
          <a:xfrm>
            <a:off x="1671627" y="3946847"/>
            <a:ext cx="321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291669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Gothic ExtraBold"/>
                <a:sym typeface="NanumGothic ExtraBold"/>
              </a:rPr>
              <a:t>스터디 계획</a:t>
            </a:r>
            <a:endParaRPr sz="20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416DA9-E6D6-C666-7223-B0E34767EF2D}"/>
              </a:ext>
            </a:extLst>
          </p:cNvPr>
          <p:cNvSpPr txBox="1"/>
          <p:nvPr/>
        </p:nvSpPr>
        <p:spPr>
          <a:xfrm>
            <a:off x="5059362" y="1927518"/>
            <a:ext cx="42339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ko-KR" altLang="en-US" b="1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일시 </a:t>
            </a:r>
            <a:r>
              <a:rPr lang="en-US" altLang="ko-KR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b="1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매주 일요일 </a:t>
            </a:r>
            <a:r>
              <a:rPr lang="en-US" altLang="ko-KR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lang="en-US" altLang="ko-KR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8</a:t>
            </a:r>
            <a:r>
              <a:rPr lang="ko-KR" altLang="en-US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시</a:t>
            </a:r>
            <a:endParaRPr lang="en-US" altLang="ko-KR" dirty="0">
              <a:solidFill>
                <a:srgbClr val="19264A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altLang="ko-KR" dirty="0">
              <a:solidFill>
                <a:srgbClr val="19264A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ko-KR" altLang="en-US" b="1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방법</a:t>
            </a:r>
            <a:r>
              <a:rPr lang="ko-KR" altLang="en-US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비대면 미팅</a:t>
            </a:r>
            <a:r>
              <a:rPr lang="en-US" altLang="ko-KR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lang="en-US" altLang="ko-KR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discord), </a:t>
            </a:r>
            <a:r>
              <a:rPr lang="ko-KR" altLang="en-US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각자 공부한 내용 토대로 질문 형성 및 토의 진행</a:t>
            </a:r>
            <a:endParaRPr lang="en-US" altLang="ko-KR">
              <a:solidFill>
                <a:srgbClr val="19264A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endParaRPr lang="en-US" altLang="ko-KR" dirty="0">
              <a:solidFill>
                <a:srgbClr val="19264A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ko-KR" altLang="en-US" b="1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진도</a:t>
            </a:r>
            <a:r>
              <a:rPr lang="ko-KR" altLang="en-US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한 주에 한 장 공부하기</a:t>
            </a:r>
            <a:endParaRPr lang="en-US" altLang="ko-KR" dirty="0">
              <a:solidFill>
                <a:srgbClr val="19264A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dirty="0">
              <a:solidFill>
                <a:srgbClr val="19264A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ko-KR" altLang="en-US" b="1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목표</a:t>
            </a:r>
            <a:r>
              <a:rPr lang="ko-KR" altLang="en-US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이번 학기까지 딥러닝 </a:t>
            </a:r>
            <a:r>
              <a:rPr lang="en-US" altLang="ko-KR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lang="ko-KR" altLang="en-US" dirty="0">
                <a:solidFill>
                  <a:srgbClr val="19264A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권 끝내기</a:t>
            </a:r>
            <a:endParaRPr lang="en-US" altLang="ko-KR" dirty="0">
              <a:solidFill>
                <a:srgbClr val="19264A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19264A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4" name="Picture 3" descr="A book cover with a fish&#10;&#10;Description automatically generated">
            <a:extLst>
              <a:ext uri="{FF2B5EF4-FFF2-40B4-BE49-F238E27FC236}">
                <a16:creationId xmlns:a16="http://schemas.microsoft.com/office/drawing/2014/main" id="{5DE593CA-D48E-4BF0-355D-1338CBEE1D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7687" y="1209859"/>
            <a:ext cx="2540000" cy="3251200"/>
          </a:xfrm>
          <a:prstGeom prst="rect">
            <a:avLst/>
          </a:prstGeom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894A80C0-A731-7674-7CD0-8177D5BAC60A}"/>
              </a:ext>
            </a:extLst>
          </p:cNvPr>
          <p:cNvSpPr/>
          <p:nvPr/>
        </p:nvSpPr>
        <p:spPr>
          <a:xfrm>
            <a:off x="1805748" y="1060397"/>
            <a:ext cx="2866144" cy="3557707"/>
          </a:xfrm>
          <a:prstGeom prst="frame">
            <a:avLst>
              <a:gd name="adj1" fmla="val 0"/>
            </a:avLst>
          </a:prstGeom>
          <a:solidFill>
            <a:schemeClr val="accent2"/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1422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6. </a:t>
            </a:r>
            <a:r>
              <a:rPr lang="ko-KR" altLang="en-US" sz="2200" b="1" dirty="0" err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손글씨</a:t>
            </a:r>
            <a:r>
              <a:rPr lang="ko-KR" altLang="en-US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숫자 인식</a:t>
            </a:r>
            <a:endParaRPr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54399" y="698615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1700" b="1">
                <a:solidFill>
                  <a:schemeClr val="dk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dk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신경망의 </a:t>
            </a:r>
            <a:r>
              <a:rPr lang="ko-KR" altLang="en-US" sz="1700" b="1" dirty="0">
                <a:solidFill>
                  <a:schemeClr val="dk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추론 처리</a:t>
            </a:r>
            <a:endParaRPr sz="1700" b="1" dirty="0">
              <a:solidFill>
                <a:schemeClr val="dk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D9C599-B79E-4C41-A286-B21262C637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1111817"/>
            <a:ext cx="3237246" cy="206229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1DAC8EC-45FE-4FC2-A372-995D67F018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6230" y="2580984"/>
            <a:ext cx="5236829" cy="2562516"/>
          </a:xfrm>
          <a:prstGeom prst="rect">
            <a:avLst/>
          </a:prstGeom>
        </p:spPr>
      </p:pic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D04562C2-6864-40DF-B44A-003B4C3C8F26}"/>
              </a:ext>
            </a:extLst>
          </p:cNvPr>
          <p:cNvSpPr/>
          <p:nvPr/>
        </p:nvSpPr>
        <p:spPr>
          <a:xfrm>
            <a:off x="2007382" y="3691394"/>
            <a:ext cx="1021556" cy="321469"/>
          </a:xfrm>
          <a:prstGeom prst="rightArrow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631306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6. </a:t>
            </a:r>
            <a:r>
              <a:rPr lang="ko-KR" altLang="en-US" sz="2200" b="1" dirty="0" err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손글씨</a:t>
            </a:r>
            <a:r>
              <a:rPr lang="ko-KR" altLang="en-US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숫자 인식</a:t>
            </a:r>
            <a:endParaRPr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18681" y="741477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신경망의 </a:t>
            </a:r>
            <a:r>
              <a:rPr lang="ko-KR" altLang="en-US" sz="1700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추론 처리</a:t>
            </a:r>
            <a:endParaRPr sz="1700" b="1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90B3CD9-7860-4BD4-9EA5-DEEB734F32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781" y="1120248"/>
            <a:ext cx="6575548" cy="104840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7630631-4FE7-47E3-9FCE-BE29FBFCBD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8781" y="2245519"/>
            <a:ext cx="6545786" cy="104840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33F771A-D8BC-48F9-A343-D948340AF2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0107" y="3159919"/>
            <a:ext cx="6490459" cy="189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5148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6. </a:t>
            </a:r>
            <a:r>
              <a:rPr lang="ko-KR" altLang="en-US" sz="2200" b="1" dirty="0" err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손글씨</a:t>
            </a:r>
            <a:r>
              <a:rPr lang="ko-KR" altLang="en-US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숫자 인식</a:t>
            </a:r>
            <a:endParaRPr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54399" y="698615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신경망의 </a:t>
            </a:r>
            <a:r>
              <a:rPr lang="ko-KR" altLang="en-US" sz="1700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추론 처리</a:t>
            </a:r>
            <a:endParaRPr sz="1700" b="1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3D076CD-84E8-42BC-870B-CA92D69C08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184102"/>
            <a:ext cx="5393480" cy="250046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0F13AE3-2383-4D69-AB08-E15F5D1CB7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8975" y="4106703"/>
            <a:ext cx="6636398" cy="67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9357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6. </a:t>
            </a:r>
            <a:r>
              <a:rPr lang="ko-KR" altLang="en-US" sz="2200" b="1" dirty="0" err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손글씨</a:t>
            </a:r>
            <a:r>
              <a:rPr lang="ko-KR" altLang="en-US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숫자 인식</a:t>
            </a:r>
            <a:endParaRPr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47" name="Google Shape;347;g2c292867ea4_0_33"/>
          <p:cNvSpPr txBox="1"/>
          <p:nvPr/>
        </p:nvSpPr>
        <p:spPr>
          <a:xfrm>
            <a:off x="1554399" y="727190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배치 </a:t>
            </a:r>
            <a:r>
              <a:rPr lang="ko-KR" altLang="en-US" sz="1700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처리</a:t>
            </a:r>
            <a:endParaRPr lang="en-US" altLang="ko-KR" sz="1700" b="1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2DE6F5C-0C1D-4151-89A5-C1C10DC5A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386" y="1212678"/>
            <a:ext cx="2966280" cy="20278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7FA7949-EDD1-4CEB-9CEA-6A623605C4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0683" y="3787459"/>
            <a:ext cx="6264183" cy="13939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13AE67-D44D-43CB-B2A0-4A6913A43772}"/>
              </a:ext>
            </a:extLst>
          </p:cNvPr>
          <p:cNvSpPr txBox="1"/>
          <p:nvPr/>
        </p:nvSpPr>
        <p:spPr>
          <a:xfrm>
            <a:off x="4893953" y="1078061"/>
            <a:ext cx="34330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배치란</a:t>
            </a:r>
            <a:r>
              <a:rPr lang="en-US" altLang="ko-KR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곧 묶음이라는 의미</a:t>
            </a:r>
            <a:r>
              <a:rPr lang="en-US" altLang="ko-KR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r>
              <a:rPr lang="ko-KR" altLang="en-US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 결과에서 다차원 배열의 대응하는 차원의 원소 수가 일치함을 확인</a:t>
            </a:r>
            <a:r>
              <a:rPr lang="en-US" altLang="ko-KR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endParaRPr lang="en-US" altLang="ko-KR" sz="18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이는 이미지</a:t>
            </a:r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 데이터를 </a:t>
            </a:r>
            <a:r>
              <a:rPr lang="en-US" altLang="ko-KR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장</a:t>
            </a:r>
            <a:r>
              <a:rPr lang="ko-KR" altLang="en-US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만 입력했을 때의 처리 흐름입니다</a:t>
            </a:r>
            <a:r>
              <a:rPr lang="en-US" altLang="ko-KR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그렇다면 다음 장에서 이미지 </a:t>
            </a:r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여러 장을 한꺼번</a:t>
            </a:r>
            <a:r>
              <a:rPr lang="ko-KR" altLang="en-US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 입력하는 경우를 생각해봅시다</a:t>
            </a:r>
            <a:r>
              <a:rPr lang="en-US" altLang="ko-KR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endParaRPr lang="ko-KR" altLang="en-US" sz="12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05349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292867ea4_0_3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317" name="Google Shape;317;g2c292867ea4_0_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8" name="Google Shape;318;g2c292867ea4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c292867ea4_0_33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6. </a:t>
            </a:r>
            <a:r>
              <a:rPr lang="ko-KR" altLang="en-US" sz="2200" b="1" dirty="0" err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손글씨</a:t>
            </a:r>
            <a:r>
              <a:rPr lang="ko-KR" altLang="en-US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숫자 인식</a:t>
            </a:r>
            <a:endParaRPr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0089B49-9B84-4003-8272-0768593BB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1516" y="1018458"/>
            <a:ext cx="6562518" cy="12161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D32788-BC3F-40FB-8558-69B845B0C04F}"/>
              </a:ext>
            </a:extLst>
          </p:cNvPr>
          <p:cNvSpPr txBox="1"/>
          <p:nvPr/>
        </p:nvSpPr>
        <p:spPr>
          <a:xfrm>
            <a:off x="1408975" y="3373224"/>
            <a:ext cx="1408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배치 처리의   이점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188B880B-184C-4FAF-8299-6384CBDBD716}"/>
              </a:ext>
            </a:extLst>
          </p:cNvPr>
          <p:cNvSpPr/>
          <p:nvPr/>
        </p:nvSpPr>
        <p:spPr>
          <a:xfrm>
            <a:off x="2768128" y="3526469"/>
            <a:ext cx="564356" cy="271462"/>
          </a:xfrm>
          <a:prstGeom prst="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19D55BC-1AB0-4A68-97E4-05070E7C60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0181" y="2423650"/>
            <a:ext cx="4934751" cy="2477102"/>
          </a:xfrm>
          <a:prstGeom prst="rect">
            <a:avLst/>
          </a:prstGeom>
        </p:spPr>
      </p:pic>
      <p:sp>
        <p:nvSpPr>
          <p:cNvPr id="347" name="Google Shape;347;g2c292867ea4_0_33"/>
          <p:cNvSpPr txBox="1"/>
          <p:nvPr/>
        </p:nvSpPr>
        <p:spPr>
          <a:xfrm>
            <a:off x="1604405" y="723972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배치 </a:t>
            </a:r>
            <a:r>
              <a:rPr lang="ko-KR" altLang="en-US" sz="1700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처리</a:t>
            </a:r>
            <a:endParaRPr lang="en-US" altLang="ko-KR" sz="1700" b="1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36462343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26bc4039286_0_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g26bc4039286_0_0"/>
          <p:cNvSpPr txBox="1"/>
          <p:nvPr/>
        </p:nvSpPr>
        <p:spPr>
          <a:xfrm>
            <a:off x="2497800" y="2171550"/>
            <a:ext cx="4979400" cy="106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" sz="5000" b="1">
                <a:solidFill>
                  <a:srgbClr val="19264B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Gowun Dodum"/>
                <a:sym typeface="Gowun Dodum"/>
              </a:rPr>
              <a:t>감 사 합 니 다</a:t>
            </a:r>
            <a:endParaRPr sz="5000" i="0" u="none" strike="noStrike" cap="none">
              <a:solidFill>
                <a:srgbClr val="19264B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Gowun Dodum"/>
              <a:sym typeface="Gowun Dodum"/>
            </a:endParaRPr>
          </a:p>
        </p:txBody>
      </p:sp>
      <p:cxnSp>
        <p:nvCxnSpPr>
          <p:cNvPr id="664" name="Google Shape;664;g26bc4039286_0_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5" name="Google Shape;665;g26bc403928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353975" y="290316"/>
            <a:ext cx="9076800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CHAPTER 3 </a:t>
            </a:r>
            <a:r>
              <a:rPr lang="ko-KR" altLang="en-US" sz="2200" b="1" dirty="0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신경망</a:t>
            </a:r>
            <a:endParaRPr lang="en-US" altLang="ko-KR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8E26C676-75D8-248A-671D-6DD2408B2DAA}"/>
              </a:ext>
            </a:extLst>
          </p:cNvPr>
          <p:cNvSpPr txBox="1"/>
          <p:nvPr/>
        </p:nvSpPr>
        <p:spPr>
          <a:xfrm>
            <a:off x="1353975" y="1055550"/>
            <a:ext cx="5172975" cy="647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267" b="1" dirty="0">
                <a:solidFill>
                  <a:schemeClr val="dk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-</a:t>
            </a:r>
            <a:r>
              <a:rPr lang="ko-KR" altLang="en-US" sz="2267" b="1" dirty="0" err="1">
                <a:solidFill>
                  <a:schemeClr val="dk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퍼셉트론과의</a:t>
            </a:r>
            <a:r>
              <a:rPr lang="ko-KR" altLang="en-US" sz="2267" b="1" dirty="0">
                <a:solidFill>
                  <a:schemeClr val="dk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차이를 중심으로</a:t>
            </a:r>
            <a:r>
              <a:rPr lang="en-US" altLang="ko-KR" sz="2267" b="1" dirty="0">
                <a:solidFill>
                  <a:schemeClr val="dk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-</a:t>
            </a:r>
            <a:endParaRPr sz="2267" b="1" dirty="0">
              <a:solidFill>
                <a:schemeClr val="dk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6606D65E-2D59-EA86-2555-C43757DE32EB}"/>
              </a:ext>
            </a:extLst>
          </p:cNvPr>
          <p:cNvSpPr txBox="1"/>
          <p:nvPr/>
        </p:nvSpPr>
        <p:spPr>
          <a:xfrm>
            <a:off x="1353951" y="2723526"/>
            <a:ext cx="7790049" cy="1641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atinLnBrk="1">
              <a:spcAft>
                <a:spcPts val="800"/>
              </a:spcAft>
            </a:pPr>
            <a:r>
              <a:rPr lang="en-US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POINT</a:t>
            </a:r>
          </a:p>
          <a:p>
            <a:pPr latinLnBrk="1">
              <a:spcAft>
                <a:spcPts val="800"/>
              </a:spcAft>
            </a:pPr>
            <a:r>
              <a:rPr lang="ko-KR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신경망의 중요한 성질</a:t>
            </a:r>
            <a:endParaRPr lang="en-US" altLang="ko-KR" sz="1600" b="1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sz="1600" b="1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     	</a:t>
            </a:r>
            <a:r>
              <a:rPr lang="en-US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가중치 매개변수의 적절한 값을 데이터로부터 자동으로 학습하는 능력</a:t>
            </a:r>
            <a:endParaRPr lang="en-US" altLang="ko-KR" sz="1600" b="1" kern="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      	(&lt;-&gt;</a:t>
            </a:r>
            <a:r>
              <a:rPr lang="ko-KR" altLang="ko-KR" sz="1600" b="1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퍼셉트론</a:t>
            </a:r>
            <a:r>
              <a:rPr lang="en-US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:</a:t>
            </a:r>
            <a:r>
              <a:rPr lang="ko-KR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사람이 수동으로 설정</a:t>
            </a:r>
            <a:r>
              <a:rPr lang="en-US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했어야 했음</a:t>
            </a:r>
            <a:r>
              <a:rPr lang="en-US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)</a:t>
            </a:r>
            <a:endParaRPr lang="ko-KR" altLang="ko-KR" sz="1600" b="1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EFD6686-41B3-7103-5FD1-D33216605498}"/>
              </a:ext>
            </a:extLst>
          </p:cNvPr>
          <p:cNvSpPr/>
          <p:nvPr/>
        </p:nvSpPr>
        <p:spPr>
          <a:xfrm>
            <a:off x="1353963" y="2571750"/>
            <a:ext cx="7665720" cy="194498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배달의민족 한나체 Air" panose="020B0600000101010101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47;g2c292867ea4_0_33">
            <a:extLst>
              <a:ext uri="{FF2B5EF4-FFF2-40B4-BE49-F238E27FC236}">
                <a16:creationId xmlns:a16="http://schemas.microsoft.com/office/drawing/2014/main" id="{A7D0D570-26BB-D656-892A-1AC7B74113B1}"/>
              </a:ext>
            </a:extLst>
          </p:cNvPr>
          <p:cNvSpPr txBox="1"/>
          <p:nvPr/>
        </p:nvSpPr>
        <p:spPr>
          <a:xfrm>
            <a:off x="1539199" y="861433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퍼셉트론</a:t>
            </a: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복습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1.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퍼셉트론에서 신경망으로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6606D65E-2D59-EA86-2555-C43757DE32EB}"/>
              </a:ext>
            </a:extLst>
          </p:cNvPr>
          <p:cNvSpPr txBox="1"/>
          <p:nvPr/>
        </p:nvSpPr>
        <p:spPr>
          <a:xfrm>
            <a:off x="5278330" y="2251550"/>
            <a:ext cx="4025756" cy="1549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atinLnBrk="1">
              <a:spcAft>
                <a:spcPts val="800"/>
              </a:spcAft>
            </a:pPr>
            <a:r>
              <a:rPr lang="ko-KR" altLang="en-US" sz="1600" b="1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퍼셉트론</a:t>
            </a:r>
            <a:endParaRPr lang="en-US" altLang="ko-KR" sz="1600" b="1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kern="10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신호를 </a:t>
            </a:r>
            <a:r>
              <a:rPr lang="ko-KR" altLang="en-US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입력 받아 출력되는 알고리즘</a:t>
            </a:r>
            <a:endParaRPr lang="en-US" altLang="ko-KR" kern="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편향 </a:t>
            </a:r>
            <a:r>
              <a:rPr lang="en-US" altLang="ko-KR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x0(b): </a:t>
            </a:r>
            <a:r>
              <a:rPr lang="ko-KR" altLang="en-US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뉴런이 얼마나 </a:t>
            </a:r>
            <a:r>
              <a:rPr lang="ko-KR" altLang="en-US" kern="10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쉽게 활성화 </a:t>
            </a:r>
            <a:r>
              <a:rPr lang="ko-KR" altLang="en-US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되는가</a:t>
            </a:r>
            <a:endParaRPr lang="en-US" altLang="ko-KR" kern="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w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각 신호의 가중치</a:t>
            </a:r>
            <a:endParaRPr lang="en-US" altLang="ko-KR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2050" name="Picture 2" descr="모두의딥러닝] 6장. 퍼셉트론">
            <a:extLst>
              <a:ext uri="{FF2B5EF4-FFF2-40B4-BE49-F238E27FC236}">
                <a16:creationId xmlns:a16="http://schemas.microsoft.com/office/drawing/2014/main" id="{A46E41DF-3A2E-D03C-9C5B-037118F85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573" y="2035048"/>
            <a:ext cx="4025757" cy="2474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6E8893-C830-D2A1-5E01-55FB60B20A4E}"/>
              </a:ext>
            </a:extLst>
          </p:cNvPr>
          <p:cNvSpPr txBox="1"/>
          <p:nvPr/>
        </p:nvSpPr>
        <p:spPr>
          <a:xfrm>
            <a:off x="1293436" y="1702931"/>
            <a:ext cx="160973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[</a:t>
            </a:r>
            <a:r>
              <a:rPr lang="ko-KR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활성화 함수 처리과정 그림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]</a:t>
            </a:r>
            <a:endParaRPr lang="ko-KR" altLang="ko-KR" sz="1050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35539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19;g2c292867ea4_0_33">
            <a:extLst>
              <a:ext uri="{FF2B5EF4-FFF2-40B4-BE49-F238E27FC236}">
                <a16:creationId xmlns:a16="http://schemas.microsoft.com/office/drawing/2014/main" id="{E259BB45-B7DE-CEF6-D406-F3950715AA2F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1.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퍼셉트론에서 신경망으로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6606D65E-2D59-EA86-2555-C43757DE32EB}"/>
              </a:ext>
            </a:extLst>
          </p:cNvPr>
          <p:cNvSpPr txBox="1"/>
          <p:nvPr/>
        </p:nvSpPr>
        <p:spPr>
          <a:xfrm>
            <a:off x="2405368" y="1282519"/>
            <a:ext cx="7302357" cy="889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atinLnBrk="1">
              <a:spcAft>
                <a:spcPts val="800"/>
              </a:spcAft>
            </a:pPr>
            <a:r>
              <a:rPr lang="ko-KR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활성화 함수</a:t>
            </a:r>
            <a:r>
              <a:rPr lang="en-US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1600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입력 신호의 총합을 출력 신호로 변환하는 함수</a:t>
            </a:r>
          </a:p>
          <a:p>
            <a:pPr latinLnBrk="1">
              <a:spcAft>
                <a:spcPts val="800"/>
              </a:spcAft>
            </a:pP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[</a:t>
            </a:r>
            <a:r>
              <a:rPr lang="ko-KR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활성화 함수 처리과정 그림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]</a:t>
            </a:r>
            <a:endParaRPr lang="ko-KR" altLang="ko-KR" sz="1050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5" name="그림 4" descr="Activation function(활성화 함수) – 창의 컴퓨팅(Creative Computing)">
            <a:extLst>
              <a:ext uri="{FF2B5EF4-FFF2-40B4-BE49-F238E27FC236}">
                <a16:creationId xmlns:a16="http://schemas.microsoft.com/office/drawing/2014/main" id="{902A4A05-BCAC-B334-386B-ABA0C4D700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5368" y="2142962"/>
            <a:ext cx="48768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347;g2c292867ea4_0_33">
            <a:extLst>
              <a:ext uri="{FF2B5EF4-FFF2-40B4-BE49-F238E27FC236}">
                <a16:creationId xmlns:a16="http://schemas.microsoft.com/office/drawing/2014/main" id="{DBF8466F-C54A-4A68-6606-648E7E14589D}"/>
              </a:ext>
            </a:extLst>
          </p:cNvPr>
          <p:cNvSpPr txBox="1"/>
          <p:nvPr/>
        </p:nvSpPr>
        <p:spPr>
          <a:xfrm>
            <a:off x="1539199" y="861433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활성화 함수의 등장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3220146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19;g2c292867ea4_0_33">
            <a:extLst>
              <a:ext uri="{FF2B5EF4-FFF2-40B4-BE49-F238E27FC236}">
                <a16:creationId xmlns:a16="http://schemas.microsoft.com/office/drawing/2014/main" id="{8A6C6311-8CA7-BE35-A5D2-3D98FF69A17D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2.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활성화 함수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8E26C676-75D8-248A-671D-6DD2408B2DAA}"/>
              </a:ext>
            </a:extLst>
          </p:cNvPr>
          <p:cNvSpPr txBox="1"/>
          <p:nvPr/>
        </p:nvSpPr>
        <p:spPr>
          <a:xfrm>
            <a:off x="1491206" y="1162038"/>
            <a:ext cx="7129470" cy="151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ko-KR" kern="10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임계값을 </a:t>
            </a:r>
            <a:r>
              <a:rPr lang="ko-KR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기준으로 출력이 바뀌는 함수</a:t>
            </a:r>
            <a:endParaRPr lang="en-US" altLang="ko-KR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ko-KR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퍼셉트론에선</a:t>
            </a:r>
            <a:r>
              <a:rPr lang="ko-KR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계단함수를 이용</a:t>
            </a:r>
            <a:endParaRPr lang="en-US" altLang="ko-KR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kern="100" dirty="0">
                <a:solidFill>
                  <a:schemeClr val="dk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  <a:sym typeface="Gowun Dodum"/>
              </a:rPr>
              <a:t>0 or 1)</a:t>
            </a:r>
            <a:endParaRPr lang="ko-KR" altLang="ko-KR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endParaRPr dirty="0">
              <a:solidFill>
                <a:schemeClr val="dk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6606D65E-2D59-EA86-2555-C43757DE32EB}"/>
              </a:ext>
            </a:extLst>
          </p:cNvPr>
          <p:cNvSpPr txBox="1"/>
          <p:nvPr/>
        </p:nvSpPr>
        <p:spPr>
          <a:xfrm>
            <a:off x="1958316" y="2028942"/>
            <a:ext cx="1987645" cy="77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171450" indent="-1714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altLang="ko-KR" sz="1050" kern="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sz="1050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[</a:t>
            </a:r>
            <a:r>
              <a:rPr lang="ko-KR" altLang="en-US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계단함수 그래프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식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]</a:t>
            </a:r>
            <a:endParaRPr lang="ko-KR" altLang="ko-KR" sz="1050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6" name="그림 5" descr="신경망 Neural Network - 계단 함수, 시그모이드 함수, ReLU 함수">
            <a:extLst>
              <a:ext uri="{FF2B5EF4-FFF2-40B4-BE49-F238E27FC236}">
                <a16:creationId xmlns:a16="http://schemas.microsoft.com/office/drawing/2014/main" id="{B46401B1-8D8A-AB49-7C1D-A6EAF8BCFA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341" r="64347" b="-341"/>
          <a:stretch/>
        </p:blipFill>
        <p:spPr bwMode="auto">
          <a:xfrm>
            <a:off x="1902531" y="2682825"/>
            <a:ext cx="2043430" cy="223647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그림 6" descr="파이썬][딥러닝] 활성화 함수 (계단,시그모이드,ReLU) : 네이버 블로그">
            <a:extLst>
              <a:ext uri="{FF2B5EF4-FFF2-40B4-BE49-F238E27FC236}">
                <a16:creationId xmlns:a16="http://schemas.microsoft.com/office/drawing/2014/main" id="{533E44C9-3525-0E88-95E9-F448DEC5EE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5267" y="2819354"/>
            <a:ext cx="3627120" cy="12573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347;g2c292867ea4_0_33">
            <a:extLst>
              <a:ext uri="{FF2B5EF4-FFF2-40B4-BE49-F238E27FC236}">
                <a16:creationId xmlns:a16="http://schemas.microsoft.com/office/drawing/2014/main" id="{9A062B5C-D847-25B1-7950-94280B98FB21}"/>
              </a:ext>
            </a:extLst>
          </p:cNvPr>
          <p:cNvSpPr txBox="1"/>
          <p:nvPr/>
        </p:nvSpPr>
        <p:spPr>
          <a:xfrm>
            <a:off x="1491206" y="854302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계단 함수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3283302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8E26C676-75D8-248A-671D-6DD2408B2DAA}"/>
              </a:ext>
            </a:extLst>
          </p:cNvPr>
          <p:cNvSpPr txBox="1"/>
          <p:nvPr/>
        </p:nvSpPr>
        <p:spPr>
          <a:xfrm>
            <a:off x="1526850" y="1279129"/>
            <a:ext cx="712947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kern="10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복잡해 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보이지만 결국 입력에 따라 </a:t>
            </a:r>
            <a:r>
              <a:rPr lang="ko-KR" altLang="en-US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특정값을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출력하는 “함수”</a:t>
            </a:r>
          </a:p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신경망에선 활성화 함수로 </a:t>
            </a:r>
            <a:r>
              <a:rPr lang="ko-KR" altLang="en-US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시그모이드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함수를 이용하여 </a:t>
            </a:r>
            <a:endParaRPr lang="en-US" altLang="ko-KR" kern="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  </a:t>
            </a:r>
            <a:r>
              <a:rPr lang="en-US" altLang="ko-KR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신호를 변환하고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그 변환된 신호를 다음 뉴런에 전달한다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6606D65E-2D59-EA86-2555-C43757DE32EB}"/>
              </a:ext>
            </a:extLst>
          </p:cNvPr>
          <p:cNvSpPr txBox="1"/>
          <p:nvPr/>
        </p:nvSpPr>
        <p:spPr>
          <a:xfrm>
            <a:off x="1353963" y="2366988"/>
            <a:ext cx="7302357" cy="77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171450" indent="-1714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altLang="ko-KR" sz="1050" kern="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sz="1050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[</a:t>
            </a:r>
            <a:r>
              <a:rPr lang="ko-KR" altLang="en-US" sz="1050" kern="1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시그모이드</a:t>
            </a:r>
            <a:r>
              <a:rPr lang="ko-KR" altLang="en-US" sz="1050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함수</a:t>
            </a:r>
            <a:r>
              <a:rPr lang="ko-KR" altLang="en-US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그래프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식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]</a:t>
            </a:r>
            <a:endParaRPr lang="ko-KR" altLang="ko-KR" sz="1050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5" name="그림 4" descr="수학] Sigmoid Function (시그모이드 함수)">
            <a:extLst>
              <a:ext uri="{FF2B5EF4-FFF2-40B4-BE49-F238E27FC236}">
                <a16:creationId xmlns:a16="http://schemas.microsoft.com/office/drawing/2014/main" id="{D9C2D767-8808-1A99-5CB2-4143801FB5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530" y="2981960"/>
            <a:ext cx="4076700" cy="102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347;g2c292867ea4_0_33">
            <a:extLst>
              <a:ext uri="{FF2B5EF4-FFF2-40B4-BE49-F238E27FC236}">
                <a16:creationId xmlns:a16="http://schemas.microsoft.com/office/drawing/2014/main" id="{8A9FAEFB-A2B2-B1C9-A939-0126B37CF5FB}"/>
              </a:ext>
            </a:extLst>
          </p:cNvPr>
          <p:cNvSpPr txBox="1"/>
          <p:nvPr/>
        </p:nvSpPr>
        <p:spPr>
          <a:xfrm>
            <a:off x="1446530" y="4184506"/>
            <a:ext cx="7129470" cy="882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latinLnBrk="1">
              <a:spcAft>
                <a:spcPts val="800"/>
              </a:spcAft>
            </a:pPr>
            <a:r>
              <a:rPr lang="en-US" altLang="ko-KR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- </a:t>
            </a:r>
            <a:r>
              <a:rPr lang="ko-KR" altLang="en-US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사실 </a:t>
            </a:r>
            <a:r>
              <a:rPr lang="ko-KR" altLang="en-US" b="1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퍼셉트론과</a:t>
            </a:r>
            <a:r>
              <a:rPr lang="ko-KR" altLang="en-US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신경망의 주된 차이는 이 활성화 함수 뿐</a:t>
            </a:r>
            <a:endParaRPr lang="en-US" altLang="ko-KR" b="1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뉴런이 </a:t>
            </a:r>
            <a:r>
              <a:rPr lang="ko-KR" altLang="en-US" b="1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여러층으로</a:t>
            </a:r>
            <a:r>
              <a:rPr lang="ko-KR" altLang="en-US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이어지는 구조와 신호를 전달하는 방법은 기본적으로 같음</a:t>
            </a:r>
            <a:r>
              <a:rPr lang="en-US" altLang="ko-KR" b="1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6" name="Google Shape;319;g2c292867ea4_0_33">
            <a:extLst>
              <a:ext uri="{FF2B5EF4-FFF2-40B4-BE49-F238E27FC236}">
                <a16:creationId xmlns:a16="http://schemas.microsoft.com/office/drawing/2014/main" id="{6F9DAD09-C492-8351-9939-FEF0E2E7FEDE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2.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활성화 함수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7" name="Google Shape;347;g2c292867ea4_0_33">
            <a:extLst>
              <a:ext uri="{FF2B5EF4-FFF2-40B4-BE49-F238E27FC236}">
                <a16:creationId xmlns:a16="http://schemas.microsoft.com/office/drawing/2014/main" id="{99005BC5-4106-E03C-D00B-E5BD9993CA23}"/>
              </a:ext>
            </a:extLst>
          </p:cNvPr>
          <p:cNvSpPr txBox="1"/>
          <p:nvPr/>
        </p:nvSpPr>
        <p:spPr>
          <a:xfrm>
            <a:off x="1551899" y="856954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시그모어드 함수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874237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8E26C676-75D8-248A-671D-6DD2408B2DAA}"/>
              </a:ext>
            </a:extLst>
          </p:cNvPr>
          <p:cNvSpPr txBox="1"/>
          <p:nvPr/>
        </p:nvSpPr>
        <p:spPr>
          <a:xfrm>
            <a:off x="1526850" y="1193930"/>
            <a:ext cx="7129470" cy="1446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kern="10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차이점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보이는 것처럼 </a:t>
            </a:r>
            <a:r>
              <a:rPr lang="ko-KR" altLang="en-US" kern="100" dirty="0" err="1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시그모이드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함수의 “연속적 변화”</a:t>
            </a:r>
            <a:endParaRPr lang="en-US" altLang="ko-KR" kern="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sz="1600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             “</a:t>
            </a:r>
            <a:r>
              <a:rPr lang="ko-KR" altLang="en-US" sz="12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연속적 변화</a:t>
            </a:r>
            <a:r>
              <a:rPr lang="en-US" altLang="ko-KR" sz="12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”</a:t>
            </a:r>
            <a:r>
              <a:rPr lang="ko-KR" altLang="en-US" sz="12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가 신경망 학습에 중요한 역할을 수행</a:t>
            </a:r>
          </a:p>
          <a:p>
            <a:pPr marL="285750" indent="-2857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공통점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입력이 작을 때의 출력은 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0, 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커지면 </a:t>
            </a:r>
            <a:r>
              <a:rPr lang="en-US" altLang="ko-KR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에 가까워지는 </a:t>
            </a:r>
            <a:r>
              <a:rPr lang="ko-KR" altLang="en-US" kern="10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구조</a:t>
            </a:r>
            <a:r>
              <a:rPr lang="en-US" altLang="ko-KR" kern="10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200" kern="10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즉</a:t>
            </a:r>
            <a:r>
              <a:rPr lang="en-US" altLang="ko-KR" sz="12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,</a:t>
            </a:r>
            <a:r>
              <a:rPr lang="ko-KR" altLang="en-US" sz="12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입력이 중요하면 큰 값</a:t>
            </a:r>
            <a:r>
              <a:rPr lang="en-US" altLang="ko-KR" sz="12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20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아니면 작은 값을 출력</a:t>
            </a:r>
          </a:p>
        </p:txBody>
      </p:sp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6606D65E-2D59-EA86-2555-C43757DE32EB}"/>
              </a:ext>
            </a:extLst>
          </p:cNvPr>
          <p:cNvSpPr txBox="1"/>
          <p:nvPr/>
        </p:nvSpPr>
        <p:spPr>
          <a:xfrm>
            <a:off x="1353963" y="2376285"/>
            <a:ext cx="1181101" cy="77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171450" indent="-171450" latinLnBrk="1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altLang="ko-KR" sz="1050" kern="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sz="1050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 [</a:t>
            </a:r>
            <a:r>
              <a:rPr lang="ko-KR" altLang="en-US" sz="1050" kern="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비교 그래프</a:t>
            </a:r>
            <a:r>
              <a:rPr lang="en-US" altLang="ko-KR" sz="1050" kern="100" dirty="0">
                <a:effectLst/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Times New Roman" panose="02020603050405020304" pitchFamily="18" charset="0"/>
              </a:rPr>
              <a:t>]</a:t>
            </a:r>
            <a:endParaRPr lang="ko-KR" altLang="ko-KR" sz="1050" kern="100" dirty="0">
              <a:effectLst/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6" name="그림 5" descr="04. 딥러닝 신경망(Neural Network) - 활성화 함수, 계단 함수, 시그모이드 함수, ReLU의 모든 것">
            <a:extLst>
              <a:ext uri="{FF2B5EF4-FFF2-40B4-BE49-F238E27FC236}">
                <a16:creationId xmlns:a16="http://schemas.microsoft.com/office/drawing/2014/main" id="{0F4B23FC-7918-F90A-BCC4-3AE3E6F54D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6850" y="3019599"/>
            <a:ext cx="3807329" cy="169275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19;g2c292867ea4_0_33">
            <a:extLst>
              <a:ext uri="{FF2B5EF4-FFF2-40B4-BE49-F238E27FC236}">
                <a16:creationId xmlns:a16="http://schemas.microsoft.com/office/drawing/2014/main" id="{7E74B671-0F24-F901-CDC8-B359E9AC2E7C}"/>
              </a:ext>
            </a:extLst>
          </p:cNvPr>
          <p:cNvSpPr txBox="1"/>
          <p:nvPr/>
        </p:nvSpPr>
        <p:spPr>
          <a:xfrm>
            <a:off x="1353963" y="290316"/>
            <a:ext cx="6942312" cy="63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2. </a:t>
            </a:r>
            <a:r>
              <a:rPr lang="ko-KR" altLang="en-US" sz="2200" b="1">
                <a:solidFill>
                  <a:srgbClr val="19264B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활성화 함수</a:t>
            </a:r>
            <a:endParaRPr lang="ko-KR" altLang="en-US" sz="2200" b="1" dirty="0">
              <a:solidFill>
                <a:srgbClr val="19264B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7" name="Google Shape;347;g2c292867ea4_0_33">
            <a:extLst>
              <a:ext uri="{FF2B5EF4-FFF2-40B4-BE49-F238E27FC236}">
                <a16:creationId xmlns:a16="http://schemas.microsoft.com/office/drawing/2014/main" id="{975E1669-B97B-9A13-980F-A3525CE76C7C}"/>
              </a:ext>
            </a:extLst>
          </p:cNvPr>
          <p:cNvSpPr txBox="1"/>
          <p:nvPr/>
        </p:nvSpPr>
        <p:spPr>
          <a:xfrm>
            <a:off x="1551899" y="856954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1700" b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시그모어드 함수와 계단함수 비교</a:t>
            </a:r>
            <a:endParaRPr sz="1700" b="1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168799737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1439EF7DD96FA46B55CC1DDF231CD34" ma:contentTypeVersion="4" ma:contentTypeDescription="새 문서를 만듭니다." ma:contentTypeScope="" ma:versionID="4d89c83e87a434c179581be8ac779d45">
  <xsd:schema xmlns:xsd="http://www.w3.org/2001/XMLSchema" xmlns:xs="http://www.w3.org/2001/XMLSchema" xmlns:p="http://schemas.microsoft.com/office/2006/metadata/properties" xmlns:ns3="ad0b9482-cb07-43ab-aed2-6bfb541b6462" targetNamespace="http://schemas.microsoft.com/office/2006/metadata/properties" ma:root="true" ma:fieldsID="fb953f8358d098a07df37f26fe4d8130" ns3:_="">
    <xsd:import namespace="ad0b9482-cb07-43ab-aed2-6bfb541b646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0b9482-cb07-43ab-aed2-6bfb541b64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C8C7178-B98B-416C-8E03-5BC80A8CCA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B85369-AA00-466C-B144-367ACBFE5BF0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purl.org/dc/dcmitype/"/>
    <ds:schemaRef ds:uri="http://purl.org/dc/terms/"/>
    <ds:schemaRef ds:uri="ad0b9482-cb07-43ab-aed2-6bfb541b6462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2E45F71-B096-41E5-AC97-F5DDE9CF32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0b9482-cb07-43ab-aed2-6bfb541b646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824</TotalTime>
  <Words>3590</Words>
  <Application>Microsoft Office PowerPoint</Application>
  <PresentationFormat>화면 슬라이드 쇼(16:9)</PresentationFormat>
  <Paragraphs>358</Paragraphs>
  <Slides>35</Slides>
  <Notes>35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6" baseType="lpstr">
      <vt:lpstr>배달의민족 한나체 Air</vt:lpstr>
      <vt:lpstr>Gowun Dodum</vt:lpstr>
      <vt:lpstr>Söhne</vt:lpstr>
      <vt:lpstr>Arial</vt:lpstr>
      <vt:lpstr>KaTeX_Main</vt:lpstr>
      <vt:lpstr>배달의민족 한나체 Pro</vt:lpstr>
      <vt:lpstr>KaTeX_Math</vt:lpstr>
      <vt:lpstr>NanumGothic</vt:lpstr>
      <vt:lpstr>Apple SD Gothic Neo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임유민</cp:lastModifiedBy>
  <cp:revision>9</cp:revision>
  <dcterms:modified xsi:type="dcterms:W3CDTF">2024-03-25T11:07:50Z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0x01010021439EF7DD96FA46B55CC1DDF231CD34</vt:lpwstr>
  </property>
</Properties>
</file>